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448" r:id="rId5"/>
    <p:sldId id="2462" r:id="rId6"/>
    <p:sldId id="2519" r:id="rId7"/>
    <p:sldId id="2451" r:id="rId8"/>
    <p:sldId id="2514" r:id="rId9"/>
    <p:sldId id="2516" r:id="rId10"/>
    <p:sldId id="2486" r:id="rId11"/>
    <p:sldId id="2498" r:id="rId12"/>
    <p:sldId id="2499" r:id="rId13"/>
    <p:sldId id="2500" r:id="rId14"/>
    <p:sldId id="2520" r:id="rId15"/>
    <p:sldId id="2521" r:id="rId16"/>
    <p:sldId id="2522" r:id="rId17"/>
    <p:sldId id="2523" r:id="rId18"/>
    <p:sldId id="2501" r:id="rId19"/>
    <p:sldId id="2502" r:id="rId20"/>
    <p:sldId id="2524" r:id="rId21"/>
    <p:sldId id="2525" r:id="rId22"/>
    <p:sldId id="2526" r:id="rId23"/>
    <p:sldId id="2527" r:id="rId24"/>
    <p:sldId id="2528" r:id="rId25"/>
    <p:sldId id="2529" r:id="rId26"/>
    <p:sldId id="2530" r:id="rId27"/>
    <p:sldId id="2531" r:id="rId28"/>
    <p:sldId id="2532" r:id="rId29"/>
    <p:sldId id="2533" r:id="rId30"/>
    <p:sldId id="2534" r:id="rId31"/>
    <p:sldId id="2535" r:id="rId32"/>
    <p:sldId id="2487" r:id="rId33"/>
    <p:sldId id="2503" r:id="rId34"/>
    <p:sldId id="2504" r:id="rId35"/>
    <p:sldId id="2505" r:id="rId36"/>
    <p:sldId id="2506" r:id="rId37"/>
    <p:sldId id="2507" r:id="rId38"/>
    <p:sldId id="2508" r:id="rId39"/>
    <p:sldId id="2510" r:id="rId40"/>
    <p:sldId id="2511" r:id="rId41"/>
    <p:sldId id="2512" r:id="rId42"/>
    <p:sldId id="2457" r:id="rId43"/>
    <p:sldId id="2518" r:id="rId44"/>
    <p:sldId id="243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757"/>
    <a:srgbClr val="2C2153"/>
    <a:srgbClr val="A53F52"/>
    <a:srgbClr val="01023B"/>
    <a:srgbClr val="898989"/>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CDADB-236A-4B33-9367-C2A924C63498}" v="9" dt="2024-02-13T05:24:44.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5033" autoAdjust="0"/>
  </p:normalViewPr>
  <p:slideViewPr>
    <p:cSldViewPr snapToGrid="0">
      <p:cViewPr varScale="1">
        <p:scale>
          <a:sx n="114" d="100"/>
          <a:sy n="114" d="100"/>
        </p:scale>
        <p:origin x="300" y="102"/>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3/20/2024</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3/20/2024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dirty="0"/>
          </a:p>
        </p:txBody>
      </p:sp>
    </p:spTree>
    <p:extLst>
      <p:ext uri="{BB962C8B-B14F-4D97-AF65-F5344CB8AC3E}">
        <p14:creationId xmlns:p14="http://schemas.microsoft.com/office/powerpoint/2010/main" val="11693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11</a:t>
            </a:fld>
            <a:endParaRPr lang="en-US" dirty="0"/>
          </a:p>
        </p:txBody>
      </p:sp>
    </p:spTree>
    <p:extLst>
      <p:ext uri="{BB962C8B-B14F-4D97-AF65-F5344CB8AC3E}">
        <p14:creationId xmlns:p14="http://schemas.microsoft.com/office/powerpoint/2010/main" val="268178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12</a:t>
            </a:fld>
            <a:endParaRPr lang="en-US" dirty="0"/>
          </a:p>
        </p:txBody>
      </p:sp>
    </p:spTree>
    <p:extLst>
      <p:ext uri="{BB962C8B-B14F-4D97-AF65-F5344CB8AC3E}">
        <p14:creationId xmlns:p14="http://schemas.microsoft.com/office/powerpoint/2010/main" val="321242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13</a:t>
            </a:fld>
            <a:endParaRPr lang="en-US" dirty="0"/>
          </a:p>
        </p:txBody>
      </p:sp>
    </p:spTree>
    <p:extLst>
      <p:ext uri="{BB962C8B-B14F-4D97-AF65-F5344CB8AC3E}">
        <p14:creationId xmlns:p14="http://schemas.microsoft.com/office/powerpoint/2010/main" val="422279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zengine2.zendesk.com/hc/en-us/articles/22351141222811-How-to-Complete-a-Review#h_01HMYMGCP873RAH4HCWFBV5X0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hyperlink" Target="http://www.aacog.com/public-safety" TargetMode="External"/><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2" Type="http://schemas.openxmlformats.org/officeDocument/2006/relationships/hyperlink" Target="https://zengine2.zendesk.com/hc/en-us/articles/19503804654107-Log-On-as-an-Administrator-Video"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mailto:cgoldspink@aacog.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dirty="0" err="1"/>
              <a:t>Zengine</a:t>
            </a:r>
            <a:r>
              <a:rPr lang="en-US" dirty="0"/>
              <a:t> </a:t>
            </a:r>
            <a:r>
              <a:rPr lang="en-US" dirty="0" err="1"/>
              <a:t>Ii</a:t>
            </a:r>
            <a:r>
              <a:rPr lang="en-US" dirty="0"/>
              <a:t> by </a:t>
            </a:r>
            <a:r>
              <a:rPr lang="en-US" dirty="0" err="1"/>
              <a:t>WizeHive</a:t>
            </a:r>
            <a:endParaRPr lang="en-US" dirty="0"/>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t>12.13.2023</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3820134" y="3588455"/>
            <a:ext cx="4551727" cy="518795"/>
          </a:xfrm>
        </p:spPr>
        <p:txBody>
          <a:bodyPr/>
          <a:lstStyle/>
          <a:p>
            <a:r>
              <a:rPr lang="en-US" dirty="0"/>
              <a:t>For the Reviewer</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4D1E8-95CC-CC18-EDB9-DD0966CF0F54}"/>
              </a:ext>
            </a:extLst>
          </p:cNvPr>
          <p:cNvSpPr>
            <a:spLocks noGrp="1"/>
          </p:cNvSpPr>
          <p:nvPr>
            <p:ph type="sldNum" sz="quarter" idx="11"/>
          </p:nvPr>
        </p:nvSpPr>
        <p:spPr/>
        <p:txBody>
          <a:bodyPr/>
          <a:lstStyle/>
          <a:p>
            <a:fld id="{8C2E478F-E849-4A8C-AF1F-CBCC78A7CBFA}" type="slidenum">
              <a:rPr lang="en-US" smtClean="0"/>
              <a:t>10</a:t>
            </a:fld>
            <a:endParaRPr lang="en-US" dirty="0"/>
          </a:p>
        </p:txBody>
      </p:sp>
      <p:pic>
        <p:nvPicPr>
          <p:cNvPr id="6" name="Picture 5">
            <a:extLst>
              <a:ext uri="{FF2B5EF4-FFF2-40B4-BE49-F238E27FC236}">
                <a16:creationId xmlns:a16="http://schemas.microsoft.com/office/drawing/2014/main" id="{9ED6B11F-BB21-DCE4-682F-EFE92CF3DEB5}"/>
              </a:ext>
            </a:extLst>
          </p:cNvPr>
          <p:cNvPicPr>
            <a:picLocks noChangeAspect="1"/>
          </p:cNvPicPr>
          <p:nvPr/>
        </p:nvPicPr>
        <p:blipFill rotWithShape="1">
          <a:blip r:embed="rId3"/>
          <a:srcRect t="8195"/>
          <a:stretch/>
        </p:blipFill>
        <p:spPr>
          <a:xfrm>
            <a:off x="0" y="561974"/>
            <a:ext cx="12192000" cy="6296025"/>
          </a:xfrm>
          <a:prstGeom prst="rect">
            <a:avLst/>
          </a:prstGeom>
        </p:spPr>
      </p:pic>
    </p:spTree>
    <p:extLst>
      <p:ext uri="{BB962C8B-B14F-4D97-AF65-F5344CB8AC3E}">
        <p14:creationId xmlns:p14="http://schemas.microsoft.com/office/powerpoint/2010/main" val="256768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4D1E8-95CC-CC18-EDB9-DD0966CF0F54}"/>
              </a:ext>
            </a:extLst>
          </p:cNvPr>
          <p:cNvSpPr>
            <a:spLocks noGrp="1"/>
          </p:cNvSpPr>
          <p:nvPr>
            <p:ph type="sldNum" sz="quarter" idx="11"/>
          </p:nvPr>
        </p:nvSpPr>
        <p:spPr/>
        <p:txBody>
          <a:bodyPr/>
          <a:lstStyle/>
          <a:p>
            <a:fld id="{8C2E478F-E849-4A8C-AF1F-CBCC78A7CBFA}" type="slidenum">
              <a:rPr lang="en-US" smtClean="0"/>
              <a:t>11</a:t>
            </a:fld>
            <a:endParaRPr lang="en-US" dirty="0"/>
          </a:p>
        </p:txBody>
      </p:sp>
      <p:pic>
        <p:nvPicPr>
          <p:cNvPr id="4" name="Picture 3">
            <a:extLst>
              <a:ext uri="{FF2B5EF4-FFF2-40B4-BE49-F238E27FC236}">
                <a16:creationId xmlns:a16="http://schemas.microsoft.com/office/drawing/2014/main" id="{AAC1A1D2-0B7D-17EB-EC85-5AC77FB376E3}"/>
              </a:ext>
            </a:extLst>
          </p:cNvPr>
          <p:cNvPicPr>
            <a:picLocks noChangeAspect="1"/>
          </p:cNvPicPr>
          <p:nvPr/>
        </p:nvPicPr>
        <p:blipFill rotWithShape="1">
          <a:blip r:embed="rId3"/>
          <a:srcRect t="7741" r="1098" b="21010"/>
          <a:stretch/>
        </p:blipFill>
        <p:spPr>
          <a:xfrm>
            <a:off x="214009" y="24571"/>
            <a:ext cx="11507821" cy="6833429"/>
          </a:xfrm>
          <a:prstGeom prst="rect">
            <a:avLst/>
          </a:prstGeom>
        </p:spPr>
      </p:pic>
    </p:spTree>
    <p:extLst>
      <p:ext uri="{BB962C8B-B14F-4D97-AF65-F5344CB8AC3E}">
        <p14:creationId xmlns:p14="http://schemas.microsoft.com/office/powerpoint/2010/main" val="414771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4D1E8-95CC-CC18-EDB9-DD0966CF0F54}"/>
              </a:ext>
            </a:extLst>
          </p:cNvPr>
          <p:cNvSpPr>
            <a:spLocks noGrp="1"/>
          </p:cNvSpPr>
          <p:nvPr>
            <p:ph type="sldNum" sz="quarter" idx="11"/>
          </p:nvPr>
        </p:nvSpPr>
        <p:spPr/>
        <p:txBody>
          <a:bodyPr/>
          <a:lstStyle/>
          <a:p>
            <a:fld id="{8C2E478F-E849-4A8C-AF1F-CBCC78A7CBFA}" type="slidenum">
              <a:rPr lang="en-US" smtClean="0"/>
              <a:t>12</a:t>
            </a:fld>
            <a:endParaRPr lang="en-US" dirty="0"/>
          </a:p>
        </p:txBody>
      </p:sp>
      <p:pic>
        <p:nvPicPr>
          <p:cNvPr id="5" name="Picture 4">
            <a:extLst>
              <a:ext uri="{FF2B5EF4-FFF2-40B4-BE49-F238E27FC236}">
                <a16:creationId xmlns:a16="http://schemas.microsoft.com/office/drawing/2014/main" id="{FA666C39-BE49-C053-E891-81BF827A3660}"/>
              </a:ext>
            </a:extLst>
          </p:cNvPr>
          <p:cNvPicPr>
            <a:picLocks noChangeAspect="1"/>
          </p:cNvPicPr>
          <p:nvPr/>
        </p:nvPicPr>
        <p:blipFill rotWithShape="1">
          <a:blip r:embed="rId3"/>
          <a:srcRect l="8359" t="7741" r="9687" b="36298"/>
          <a:stretch/>
        </p:blipFill>
        <p:spPr>
          <a:xfrm>
            <a:off x="77822" y="447473"/>
            <a:ext cx="12042842" cy="6099242"/>
          </a:xfrm>
          <a:prstGeom prst="rect">
            <a:avLst/>
          </a:prstGeom>
        </p:spPr>
      </p:pic>
    </p:spTree>
    <p:extLst>
      <p:ext uri="{BB962C8B-B14F-4D97-AF65-F5344CB8AC3E}">
        <p14:creationId xmlns:p14="http://schemas.microsoft.com/office/powerpoint/2010/main" val="90608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4D1E8-95CC-CC18-EDB9-DD0966CF0F54}"/>
              </a:ext>
            </a:extLst>
          </p:cNvPr>
          <p:cNvSpPr>
            <a:spLocks noGrp="1"/>
          </p:cNvSpPr>
          <p:nvPr>
            <p:ph type="sldNum" sz="quarter" idx="11"/>
          </p:nvPr>
        </p:nvSpPr>
        <p:spPr/>
        <p:txBody>
          <a:bodyPr/>
          <a:lstStyle/>
          <a:p>
            <a:fld id="{8C2E478F-E849-4A8C-AF1F-CBCC78A7CBFA}" type="slidenum">
              <a:rPr lang="en-US" smtClean="0"/>
              <a:t>13</a:t>
            </a:fld>
            <a:endParaRPr lang="en-US" dirty="0"/>
          </a:p>
        </p:txBody>
      </p:sp>
      <p:pic>
        <p:nvPicPr>
          <p:cNvPr id="4" name="Picture 3">
            <a:extLst>
              <a:ext uri="{FF2B5EF4-FFF2-40B4-BE49-F238E27FC236}">
                <a16:creationId xmlns:a16="http://schemas.microsoft.com/office/drawing/2014/main" id="{E584C0F4-8B3F-55D2-22CA-DC089D21B0E4}"/>
              </a:ext>
            </a:extLst>
          </p:cNvPr>
          <p:cNvPicPr>
            <a:picLocks noChangeAspect="1"/>
          </p:cNvPicPr>
          <p:nvPr/>
        </p:nvPicPr>
        <p:blipFill rotWithShape="1">
          <a:blip r:embed="rId3"/>
          <a:srcRect l="9894" t="8535" r="32580" b="29451"/>
          <a:stretch/>
        </p:blipFill>
        <p:spPr>
          <a:xfrm>
            <a:off x="198783" y="204281"/>
            <a:ext cx="11552230" cy="6264022"/>
          </a:xfrm>
          <a:prstGeom prst="rect">
            <a:avLst/>
          </a:prstGeom>
        </p:spPr>
      </p:pic>
    </p:spTree>
    <p:extLst>
      <p:ext uri="{BB962C8B-B14F-4D97-AF65-F5344CB8AC3E}">
        <p14:creationId xmlns:p14="http://schemas.microsoft.com/office/powerpoint/2010/main" val="344166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fontScale="90000"/>
          </a:bodyPr>
          <a:lstStyle/>
          <a:p>
            <a:r>
              <a:rPr lang="en-US" dirty="0"/>
              <a:t>Reviewing an application</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295776"/>
            <a:ext cx="3665220" cy="462724"/>
          </a:xfrm>
        </p:spPr>
        <p:txBody>
          <a:bodyPr/>
          <a:lstStyle/>
          <a:p>
            <a:r>
              <a:rPr lang="en-US" dirty="0"/>
              <a:t>The Reviewer Experience</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14</a:t>
            </a:fld>
            <a:endParaRPr lang="en-US" dirty="0"/>
          </a:p>
        </p:txBody>
      </p:sp>
      <p:sp>
        <p:nvSpPr>
          <p:cNvPr id="5" name="TextBox 4">
            <a:extLst>
              <a:ext uri="{FF2B5EF4-FFF2-40B4-BE49-F238E27FC236}">
                <a16:creationId xmlns:a16="http://schemas.microsoft.com/office/drawing/2014/main" id="{CE958A73-DC90-9A3A-C233-D7473CBA2107}"/>
              </a:ext>
            </a:extLst>
          </p:cNvPr>
          <p:cNvSpPr txBox="1"/>
          <p:nvPr/>
        </p:nvSpPr>
        <p:spPr>
          <a:xfrm>
            <a:off x="4847894" y="5130108"/>
            <a:ext cx="7220824" cy="646331"/>
          </a:xfrm>
          <a:prstGeom prst="rect">
            <a:avLst/>
          </a:prstGeom>
          <a:noFill/>
        </p:spPr>
        <p:txBody>
          <a:bodyPr wrap="square">
            <a:spAutoFit/>
          </a:bodyPr>
          <a:lstStyle/>
          <a:p>
            <a:r>
              <a:rPr lang="en-US" sz="1800" b="1" dirty="0">
                <a:solidFill>
                  <a:schemeClr val="accent5">
                    <a:lumMod val="50000"/>
                    <a:lumOff val="50000"/>
                  </a:schemeClr>
                </a:solidFill>
                <a:hlinkClick r:id="rId4">
                  <a:extLst>
                    <a:ext uri="{A12FA001-AC4F-418D-AE19-62706E023703}">
                      <ahyp:hlinkClr xmlns:ahyp="http://schemas.microsoft.com/office/drawing/2018/hyperlinkcolor" val="tx"/>
                    </a:ext>
                  </a:extLst>
                </a:hlinkClick>
              </a:rPr>
              <a:t>https://zengine2.zendesk.com/hc/en-us/articles/22351141222811-How-to-Complete-a-Review#h_01HMYMGCP873RAH4HCWFBV5X0G</a:t>
            </a:r>
            <a:endParaRPr lang="en-US" dirty="0"/>
          </a:p>
        </p:txBody>
      </p:sp>
    </p:spTree>
    <p:extLst>
      <p:ext uri="{BB962C8B-B14F-4D97-AF65-F5344CB8AC3E}">
        <p14:creationId xmlns:p14="http://schemas.microsoft.com/office/powerpoint/2010/main" val="19187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0D7423-62D4-4375-CB9A-8E60BA1DE0C9}"/>
              </a:ext>
            </a:extLst>
          </p:cNvPr>
          <p:cNvSpPr>
            <a:spLocks noGrp="1"/>
          </p:cNvSpPr>
          <p:nvPr>
            <p:ph type="sldNum" sz="quarter" idx="11"/>
          </p:nvPr>
        </p:nvSpPr>
        <p:spPr/>
        <p:txBody>
          <a:bodyPr/>
          <a:lstStyle/>
          <a:p>
            <a:fld id="{8C2E478F-E849-4A8C-AF1F-CBCC78A7CBFA}" type="slidenum">
              <a:rPr lang="en-US" smtClean="0"/>
              <a:t>15</a:t>
            </a:fld>
            <a:endParaRPr lang="en-US" dirty="0"/>
          </a:p>
        </p:txBody>
      </p:sp>
      <p:pic>
        <p:nvPicPr>
          <p:cNvPr id="8" name="Picture 7">
            <a:extLst>
              <a:ext uri="{FF2B5EF4-FFF2-40B4-BE49-F238E27FC236}">
                <a16:creationId xmlns:a16="http://schemas.microsoft.com/office/drawing/2014/main" id="{5CAE074A-14BD-3DF0-7D54-75836C50B70B}"/>
              </a:ext>
            </a:extLst>
          </p:cNvPr>
          <p:cNvPicPr>
            <a:picLocks noChangeAspect="1"/>
          </p:cNvPicPr>
          <p:nvPr/>
        </p:nvPicPr>
        <p:blipFill rotWithShape="1">
          <a:blip r:embed="rId2"/>
          <a:srcRect l="-1658" t="8894" r="4368" b="34568"/>
          <a:stretch/>
        </p:blipFill>
        <p:spPr>
          <a:xfrm>
            <a:off x="85725" y="371475"/>
            <a:ext cx="11907492" cy="6210300"/>
          </a:xfrm>
          <a:prstGeom prst="rect">
            <a:avLst/>
          </a:prstGeom>
        </p:spPr>
      </p:pic>
    </p:spTree>
    <p:extLst>
      <p:ext uri="{BB962C8B-B14F-4D97-AF65-F5344CB8AC3E}">
        <p14:creationId xmlns:p14="http://schemas.microsoft.com/office/powerpoint/2010/main" val="311495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16</a:t>
            </a:fld>
            <a:endParaRPr lang="en-US" dirty="0"/>
          </a:p>
        </p:txBody>
      </p:sp>
      <p:pic>
        <p:nvPicPr>
          <p:cNvPr id="8" name="Picture 7">
            <a:extLst>
              <a:ext uri="{FF2B5EF4-FFF2-40B4-BE49-F238E27FC236}">
                <a16:creationId xmlns:a16="http://schemas.microsoft.com/office/drawing/2014/main" id="{6C7336E8-B972-2D2F-2D47-2C33BFE8D286}"/>
              </a:ext>
            </a:extLst>
          </p:cNvPr>
          <p:cNvPicPr>
            <a:picLocks noChangeAspect="1"/>
          </p:cNvPicPr>
          <p:nvPr/>
        </p:nvPicPr>
        <p:blipFill rotWithShape="1">
          <a:blip r:embed="rId2"/>
          <a:srcRect l="8125" t="8605" r="6094" b="14231"/>
          <a:stretch/>
        </p:blipFill>
        <p:spPr>
          <a:xfrm>
            <a:off x="198783" y="238126"/>
            <a:ext cx="11431242" cy="6486524"/>
          </a:xfrm>
          <a:prstGeom prst="rect">
            <a:avLst/>
          </a:prstGeom>
        </p:spPr>
      </p:pic>
    </p:spTree>
    <p:extLst>
      <p:ext uri="{BB962C8B-B14F-4D97-AF65-F5344CB8AC3E}">
        <p14:creationId xmlns:p14="http://schemas.microsoft.com/office/powerpoint/2010/main" val="161375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17</a:t>
            </a:fld>
            <a:endParaRPr lang="en-US" dirty="0"/>
          </a:p>
        </p:txBody>
      </p:sp>
      <p:pic>
        <p:nvPicPr>
          <p:cNvPr id="4" name="Picture 3">
            <a:extLst>
              <a:ext uri="{FF2B5EF4-FFF2-40B4-BE49-F238E27FC236}">
                <a16:creationId xmlns:a16="http://schemas.microsoft.com/office/drawing/2014/main" id="{646B997B-6780-68D3-ABE5-B6425C0D5C54}"/>
              </a:ext>
            </a:extLst>
          </p:cNvPr>
          <p:cNvPicPr>
            <a:picLocks noChangeAspect="1"/>
          </p:cNvPicPr>
          <p:nvPr/>
        </p:nvPicPr>
        <p:blipFill rotWithShape="1">
          <a:blip r:embed="rId2"/>
          <a:srcRect t="8607" r="1630" b="1249"/>
          <a:stretch/>
        </p:blipFill>
        <p:spPr>
          <a:xfrm>
            <a:off x="99391" y="787604"/>
            <a:ext cx="11993217" cy="5953126"/>
          </a:xfrm>
          <a:prstGeom prst="rect">
            <a:avLst/>
          </a:prstGeom>
        </p:spPr>
      </p:pic>
      <p:cxnSp>
        <p:nvCxnSpPr>
          <p:cNvPr id="6" name="Straight Arrow Connector 5">
            <a:extLst>
              <a:ext uri="{FF2B5EF4-FFF2-40B4-BE49-F238E27FC236}">
                <a16:creationId xmlns:a16="http://schemas.microsoft.com/office/drawing/2014/main" id="{E33FF247-7A68-BDD7-6142-247E0E453944}"/>
              </a:ext>
            </a:extLst>
          </p:cNvPr>
          <p:cNvCxnSpPr>
            <a:cxnSpLocks/>
          </p:cNvCxnSpPr>
          <p:nvPr/>
        </p:nvCxnSpPr>
        <p:spPr>
          <a:xfrm flipH="1">
            <a:off x="7046752" y="1557993"/>
            <a:ext cx="6711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D4CBBB-8833-65E0-D324-3B85818A190A}"/>
              </a:ext>
            </a:extLst>
          </p:cNvPr>
          <p:cNvSpPr txBox="1"/>
          <p:nvPr/>
        </p:nvSpPr>
        <p:spPr>
          <a:xfrm>
            <a:off x="7868873" y="1234827"/>
            <a:ext cx="3246540" cy="646331"/>
          </a:xfrm>
          <a:prstGeom prst="rect">
            <a:avLst/>
          </a:prstGeom>
          <a:noFill/>
        </p:spPr>
        <p:txBody>
          <a:bodyPr wrap="square" rtlCol="0">
            <a:spAutoFit/>
          </a:bodyPr>
          <a:lstStyle/>
          <a:p>
            <a:r>
              <a:rPr lang="en-US" sz="1200" dirty="0"/>
              <a:t>You can move through each assignment by toggling through using the forward and backward buttons here.</a:t>
            </a:r>
          </a:p>
        </p:txBody>
      </p:sp>
    </p:spTree>
    <p:extLst>
      <p:ext uri="{BB962C8B-B14F-4D97-AF65-F5344CB8AC3E}">
        <p14:creationId xmlns:p14="http://schemas.microsoft.com/office/powerpoint/2010/main" val="62325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18</a:t>
            </a:fld>
            <a:endParaRPr lang="en-US" dirty="0"/>
          </a:p>
        </p:txBody>
      </p:sp>
      <p:pic>
        <p:nvPicPr>
          <p:cNvPr id="5" name="Picture 4">
            <a:extLst>
              <a:ext uri="{FF2B5EF4-FFF2-40B4-BE49-F238E27FC236}">
                <a16:creationId xmlns:a16="http://schemas.microsoft.com/office/drawing/2014/main" id="{E5897922-08E7-07E8-1F47-081F743640B0}"/>
              </a:ext>
            </a:extLst>
          </p:cNvPr>
          <p:cNvPicPr>
            <a:picLocks noChangeAspect="1"/>
          </p:cNvPicPr>
          <p:nvPr/>
        </p:nvPicPr>
        <p:blipFill rotWithShape="1">
          <a:blip r:embed="rId2"/>
          <a:srcRect l="3204" t="8750" r="6797"/>
          <a:stretch/>
        </p:blipFill>
        <p:spPr>
          <a:xfrm>
            <a:off x="117447" y="707107"/>
            <a:ext cx="11727808" cy="5853083"/>
          </a:xfrm>
          <a:prstGeom prst="rect">
            <a:avLst/>
          </a:prstGeom>
        </p:spPr>
      </p:pic>
      <p:sp>
        <p:nvSpPr>
          <p:cNvPr id="6" name="TextBox 5">
            <a:extLst>
              <a:ext uri="{FF2B5EF4-FFF2-40B4-BE49-F238E27FC236}">
                <a16:creationId xmlns:a16="http://schemas.microsoft.com/office/drawing/2014/main" id="{F097B1C9-15C8-61F1-BC76-3FF9BDA032DF}"/>
              </a:ext>
            </a:extLst>
          </p:cNvPr>
          <p:cNvSpPr txBox="1"/>
          <p:nvPr/>
        </p:nvSpPr>
        <p:spPr>
          <a:xfrm>
            <a:off x="2647950" y="119778"/>
            <a:ext cx="6457950" cy="369332"/>
          </a:xfrm>
          <a:prstGeom prst="rect">
            <a:avLst/>
          </a:prstGeom>
          <a:noFill/>
        </p:spPr>
        <p:txBody>
          <a:bodyPr wrap="square" rtlCol="0">
            <a:spAutoFit/>
          </a:bodyPr>
          <a:lstStyle/>
          <a:p>
            <a:pPr algn="ctr"/>
            <a:r>
              <a:rPr lang="en-US" dirty="0">
                <a:highlight>
                  <a:srgbClr val="FFFF00"/>
                </a:highlight>
              </a:rPr>
              <a:t>IF THERE IS A CONFLICT OF INTEREST: </a:t>
            </a:r>
          </a:p>
        </p:txBody>
      </p:sp>
    </p:spTree>
    <p:extLst>
      <p:ext uri="{BB962C8B-B14F-4D97-AF65-F5344CB8AC3E}">
        <p14:creationId xmlns:p14="http://schemas.microsoft.com/office/powerpoint/2010/main" val="309375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19</a:t>
            </a:fld>
            <a:endParaRPr lang="en-US" dirty="0"/>
          </a:p>
        </p:txBody>
      </p:sp>
      <p:pic>
        <p:nvPicPr>
          <p:cNvPr id="4" name="Picture 3">
            <a:extLst>
              <a:ext uri="{FF2B5EF4-FFF2-40B4-BE49-F238E27FC236}">
                <a16:creationId xmlns:a16="http://schemas.microsoft.com/office/drawing/2014/main" id="{8E5F6D60-DDDC-D6D9-7243-640487A00012}"/>
              </a:ext>
            </a:extLst>
          </p:cNvPr>
          <p:cNvPicPr>
            <a:picLocks noChangeAspect="1"/>
          </p:cNvPicPr>
          <p:nvPr/>
        </p:nvPicPr>
        <p:blipFill rotWithShape="1">
          <a:blip r:embed="rId2"/>
          <a:srcRect l="1912" t="7451" r="1745" b="12067"/>
          <a:stretch/>
        </p:blipFill>
        <p:spPr>
          <a:xfrm>
            <a:off x="219075" y="76200"/>
            <a:ext cx="11774142" cy="6392103"/>
          </a:xfrm>
          <a:prstGeom prst="rect">
            <a:avLst/>
          </a:prstGeom>
        </p:spPr>
      </p:pic>
    </p:spTree>
    <p:extLst>
      <p:ext uri="{BB962C8B-B14F-4D97-AF65-F5344CB8AC3E}">
        <p14:creationId xmlns:p14="http://schemas.microsoft.com/office/powerpoint/2010/main" val="7923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p:txBody>
          <a:bodyPr/>
          <a:lstStyle/>
          <a:p>
            <a:r>
              <a:rPr lang="en-US" dirty="0"/>
              <a:t>Contents</a:t>
            </a:r>
          </a:p>
        </p:txBody>
      </p:sp>
      <p:pic>
        <p:nvPicPr>
          <p:cNvPr id="8" name="Picture Placeholder 7" descr="group of people at a conference table">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7068820" y="2078874"/>
            <a:ext cx="4114800" cy="3798889"/>
          </a:xfrm>
        </p:spPr>
        <p:txBody>
          <a:bodyPr/>
          <a:lstStyle/>
          <a:p>
            <a:endParaRPr lang="en-US" dirty="0"/>
          </a:p>
          <a:p>
            <a:pPr algn="ctr"/>
            <a:endParaRPr lang="en-US" dirty="0"/>
          </a:p>
          <a:p>
            <a:pPr algn="ctr"/>
            <a:r>
              <a:rPr lang="en-US" dirty="0"/>
              <a:t>Overview</a:t>
            </a:r>
          </a:p>
          <a:p>
            <a:pPr algn="ctr"/>
            <a:r>
              <a:rPr lang="en-US" dirty="0"/>
              <a:t>The Reviewer Experience</a:t>
            </a:r>
          </a:p>
          <a:p>
            <a:pPr algn="ctr"/>
            <a:r>
              <a:rPr lang="en-US" dirty="0"/>
              <a:t>Reviewing an Application</a:t>
            </a:r>
          </a:p>
          <a:p>
            <a:endParaRPr lang="en-US" dirty="0"/>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164909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20</a:t>
            </a:fld>
            <a:endParaRPr lang="en-US" dirty="0"/>
          </a:p>
        </p:txBody>
      </p:sp>
      <p:pic>
        <p:nvPicPr>
          <p:cNvPr id="5" name="Picture 4">
            <a:extLst>
              <a:ext uri="{FF2B5EF4-FFF2-40B4-BE49-F238E27FC236}">
                <a16:creationId xmlns:a16="http://schemas.microsoft.com/office/drawing/2014/main" id="{403C3FC0-7E47-781B-54EA-24B0D75AB707}"/>
              </a:ext>
            </a:extLst>
          </p:cNvPr>
          <p:cNvPicPr>
            <a:picLocks noChangeAspect="1"/>
          </p:cNvPicPr>
          <p:nvPr/>
        </p:nvPicPr>
        <p:blipFill rotWithShape="1">
          <a:blip r:embed="rId2"/>
          <a:srcRect t="8462" r="6406" b="46250"/>
          <a:stretch/>
        </p:blipFill>
        <p:spPr>
          <a:xfrm>
            <a:off x="-212034" y="695325"/>
            <a:ext cx="12616068" cy="5467350"/>
          </a:xfrm>
          <a:prstGeom prst="rect">
            <a:avLst/>
          </a:prstGeom>
        </p:spPr>
      </p:pic>
    </p:spTree>
    <p:extLst>
      <p:ext uri="{BB962C8B-B14F-4D97-AF65-F5344CB8AC3E}">
        <p14:creationId xmlns:p14="http://schemas.microsoft.com/office/powerpoint/2010/main" val="130838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21</a:t>
            </a:fld>
            <a:endParaRPr lang="en-US" dirty="0"/>
          </a:p>
        </p:txBody>
      </p:sp>
      <p:pic>
        <p:nvPicPr>
          <p:cNvPr id="4" name="Picture 3">
            <a:extLst>
              <a:ext uri="{FF2B5EF4-FFF2-40B4-BE49-F238E27FC236}">
                <a16:creationId xmlns:a16="http://schemas.microsoft.com/office/drawing/2014/main" id="{DE2EE6ED-C353-EFFD-8868-7E21F3F09696}"/>
              </a:ext>
            </a:extLst>
          </p:cNvPr>
          <p:cNvPicPr>
            <a:picLocks noChangeAspect="1"/>
          </p:cNvPicPr>
          <p:nvPr/>
        </p:nvPicPr>
        <p:blipFill rotWithShape="1">
          <a:blip r:embed="rId2"/>
          <a:srcRect l="11016" t="15673" r="14608"/>
          <a:stretch/>
        </p:blipFill>
        <p:spPr>
          <a:xfrm>
            <a:off x="399876" y="408249"/>
            <a:ext cx="11392248" cy="6041501"/>
          </a:xfrm>
          <a:prstGeom prst="rect">
            <a:avLst/>
          </a:prstGeom>
        </p:spPr>
      </p:pic>
      <p:sp>
        <p:nvSpPr>
          <p:cNvPr id="6" name="TextBox 5">
            <a:extLst>
              <a:ext uri="{FF2B5EF4-FFF2-40B4-BE49-F238E27FC236}">
                <a16:creationId xmlns:a16="http://schemas.microsoft.com/office/drawing/2014/main" id="{0BD53AA1-B1CC-A432-F022-6EF5A3311A22}"/>
              </a:ext>
            </a:extLst>
          </p:cNvPr>
          <p:cNvSpPr txBox="1"/>
          <p:nvPr/>
        </p:nvSpPr>
        <p:spPr>
          <a:xfrm>
            <a:off x="1595655" y="38917"/>
            <a:ext cx="6600825" cy="369332"/>
          </a:xfrm>
          <a:prstGeom prst="rect">
            <a:avLst/>
          </a:prstGeom>
          <a:noFill/>
        </p:spPr>
        <p:txBody>
          <a:bodyPr wrap="square" rtlCol="0">
            <a:spAutoFit/>
          </a:bodyPr>
          <a:lstStyle/>
          <a:p>
            <a:pPr algn="ctr"/>
            <a:r>
              <a:rPr lang="en-US" dirty="0"/>
              <a:t>If there is </a:t>
            </a:r>
            <a:r>
              <a:rPr lang="en-US" dirty="0">
                <a:highlight>
                  <a:srgbClr val="FFFF00"/>
                </a:highlight>
              </a:rPr>
              <a:t>NO Conflict of Interest</a:t>
            </a:r>
            <a:r>
              <a:rPr lang="en-US" dirty="0"/>
              <a:t>: </a:t>
            </a:r>
          </a:p>
        </p:txBody>
      </p:sp>
    </p:spTree>
    <p:extLst>
      <p:ext uri="{BB962C8B-B14F-4D97-AF65-F5344CB8AC3E}">
        <p14:creationId xmlns:p14="http://schemas.microsoft.com/office/powerpoint/2010/main" val="27724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22</a:t>
            </a:fld>
            <a:endParaRPr lang="en-US" dirty="0"/>
          </a:p>
        </p:txBody>
      </p:sp>
      <p:pic>
        <p:nvPicPr>
          <p:cNvPr id="7" name="Picture 6">
            <a:extLst>
              <a:ext uri="{FF2B5EF4-FFF2-40B4-BE49-F238E27FC236}">
                <a16:creationId xmlns:a16="http://schemas.microsoft.com/office/drawing/2014/main" id="{7040E712-2221-F94D-9F21-F0CD4A5E5567}"/>
              </a:ext>
            </a:extLst>
          </p:cNvPr>
          <p:cNvPicPr>
            <a:picLocks noChangeAspect="1"/>
          </p:cNvPicPr>
          <p:nvPr/>
        </p:nvPicPr>
        <p:blipFill rotWithShape="1">
          <a:blip r:embed="rId2"/>
          <a:srcRect l="9687" t="8894" r="17033" b="40480"/>
          <a:stretch/>
        </p:blipFill>
        <p:spPr>
          <a:xfrm>
            <a:off x="561975" y="429453"/>
            <a:ext cx="10987294" cy="6038850"/>
          </a:xfrm>
          <a:prstGeom prst="rect">
            <a:avLst/>
          </a:prstGeom>
        </p:spPr>
      </p:pic>
    </p:spTree>
    <p:extLst>
      <p:ext uri="{BB962C8B-B14F-4D97-AF65-F5344CB8AC3E}">
        <p14:creationId xmlns:p14="http://schemas.microsoft.com/office/powerpoint/2010/main" val="297272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23</a:t>
            </a:fld>
            <a:endParaRPr lang="en-US" dirty="0"/>
          </a:p>
        </p:txBody>
      </p:sp>
      <p:pic>
        <p:nvPicPr>
          <p:cNvPr id="4" name="Picture 3">
            <a:extLst>
              <a:ext uri="{FF2B5EF4-FFF2-40B4-BE49-F238E27FC236}">
                <a16:creationId xmlns:a16="http://schemas.microsoft.com/office/drawing/2014/main" id="{8B7BC7F4-1849-C739-B036-90B1128C21F3}"/>
              </a:ext>
            </a:extLst>
          </p:cNvPr>
          <p:cNvPicPr>
            <a:picLocks noChangeAspect="1"/>
          </p:cNvPicPr>
          <p:nvPr/>
        </p:nvPicPr>
        <p:blipFill rotWithShape="1">
          <a:blip r:embed="rId2"/>
          <a:srcRect l="1630" t="8462" r="1630"/>
          <a:stretch/>
        </p:blipFill>
        <p:spPr>
          <a:xfrm>
            <a:off x="198783" y="219075"/>
            <a:ext cx="11497917" cy="6511925"/>
          </a:xfrm>
          <a:prstGeom prst="rect">
            <a:avLst/>
          </a:prstGeom>
        </p:spPr>
      </p:pic>
    </p:spTree>
    <p:extLst>
      <p:ext uri="{BB962C8B-B14F-4D97-AF65-F5344CB8AC3E}">
        <p14:creationId xmlns:p14="http://schemas.microsoft.com/office/powerpoint/2010/main" val="385794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24</a:t>
            </a:fld>
            <a:endParaRPr lang="en-US" dirty="0"/>
          </a:p>
        </p:txBody>
      </p:sp>
      <p:pic>
        <p:nvPicPr>
          <p:cNvPr id="5" name="Picture 4">
            <a:extLst>
              <a:ext uri="{FF2B5EF4-FFF2-40B4-BE49-F238E27FC236}">
                <a16:creationId xmlns:a16="http://schemas.microsoft.com/office/drawing/2014/main" id="{25B33FF7-0C76-976F-D5ED-AB96CC63B0EB}"/>
              </a:ext>
            </a:extLst>
          </p:cNvPr>
          <p:cNvPicPr>
            <a:picLocks noChangeAspect="1"/>
          </p:cNvPicPr>
          <p:nvPr/>
        </p:nvPicPr>
        <p:blipFill rotWithShape="1">
          <a:blip r:embed="rId2"/>
          <a:srcRect l="6719" t="8685" r="6875" b="38030"/>
          <a:stretch/>
        </p:blipFill>
        <p:spPr>
          <a:xfrm>
            <a:off x="828674" y="481012"/>
            <a:ext cx="10620375" cy="5895975"/>
          </a:xfrm>
          <a:prstGeom prst="rect">
            <a:avLst/>
          </a:prstGeom>
        </p:spPr>
      </p:pic>
    </p:spTree>
    <p:extLst>
      <p:ext uri="{BB962C8B-B14F-4D97-AF65-F5344CB8AC3E}">
        <p14:creationId xmlns:p14="http://schemas.microsoft.com/office/powerpoint/2010/main" val="206033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25</a:t>
            </a:fld>
            <a:endParaRPr lang="en-US" dirty="0"/>
          </a:p>
        </p:txBody>
      </p:sp>
      <p:pic>
        <p:nvPicPr>
          <p:cNvPr id="4" name="Picture 3">
            <a:extLst>
              <a:ext uri="{FF2B5EF4-FFF2-40B4-BE49-F238E27FC236}">
                <a16:creationId xmlns:a16="http://schemas.microsoft.com/office/drawing/2014/main" id="{89D4E4FD-3A2B-7264-A620-2850005E38E1}"/>
              </a:ext>
            </a:extLst>
          </p:cNvPr>
          <p:cNvPicPr>
            <a:picLocks noChangeAspect="1"/>
          </p:cNvPicPr>
          <p:nvPr/>
        </p:nvPicPr>
        <p:blipFill rotWithShape="1">
          <a:blip r:embed="rId2"/>
          <a:srcRect l="2656" t="8462" r="3047" b="5000"/>
          <a:stretch/>
        </p:blipFill>
        <p:spPr>
          <a:xfrm>
            <a:off x="38100" y="78961"/>
            <a:ext cx="12115800" cy="6700078"/>
          </a:xfrm>
          <a:prstGeom prst="rect">
            <a:avLst/>
          </a:prstGeom>
        </p:spPr>
      </p:pic>
    </p:spTree>
    <p:extLst>
      <p:ext uri="{BB962C8B-B14F-4D97-AF65-F5344CB8AC3E}">
        <p14:creationId xmlns:p14="http://schemas.microsoft.com/office/powerpoint/2010/main" val="350361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26</a:t>
            </a:fld>
            <a:endParaRPr lang="en-US" dirty="0"/>
          </a:p>
        </p:txBody>
      </p:sp>
      <p:sp>
        <p:nvSpPr>
          <p:cNvPr id="6" name="TextBox 5">
            <a:extLst>
              <a:ext uri="{FF2B5EF4-FFF2-40B4-BE49-F238E27FC236}">
                <a16:creationId xmlns:a16="http://schemas.microsoft.com/office/drawing/2014/main" id="{1B3FC6C6-601D-05F5-8197-3F97761AD0A4}"/>
              </a:ext>
            </a:extLst>
          </p:cNvPr>
          <p:cNvSpPr txBox="1"/>
          <p:nvPr/>
        </p:nvSpPr>
        <p:spPr>
          <a:xfrm>
            <a:off x="561975" y="2782669"/>
            <a:ext cx="11068049" cy="1200329"/>
          </a:xfrm>
          <a:prstGeom prst="rect">
            <a:avLst/>
          </a:prstGeom>
          <a:noFill/>
        </p:spPr>
        <p:txBody>
          <a:bodyPr wrap="square" rtlCol="0">
            <a:spAutoFit/>
          </a:bodyPr>
          <a:lstStyle/>
          <a:p>
            <a:pPr algn="ctr"/>
            <a:r>
              <a:rPr lang="en-US" sz="2400" b="1" dirty="0">
                <a:solidFill>
                  <a:schemeClr val="accent5">
                    <a:lumMod val="50000"/>
                    <a:lumOff val="50000"/>
                  </a:schemeClr>
                </a:solidFill>
              </a:rPr>
              <a:t>***IMPORTANT***</a:t>
            </a:r>
          </a:p>
          <a:p>
            <a:pPr algn="ctr"/>
            <a:r>
              <a:rPr lang="en-US" sz="2400" b="1" dirty="0">
                <a:solidFill>
                  <a:schemeClr val="accent5">
                    <a:lumMod val="50000"/>
                    <a:lumOff val="50000"/>
                  </a:schemeClr>
                </a:solidFill>
              </a:rPr>
              <a:t>SUBMITTING FEEDBACK MAKES THE FEEDBACK/SCORE TOOL INPUT FOR THAT APPLICATION </a:t>
            </a:r>
            <a:r>
              <a:rPr lang="en-US" sz="2400" b="1" dirty="0">
                <a:solidFill>
                  <a:schemeClr val="accent5">
                    <a:lumMod val="50000"/>
                    <a:lumOff val="50000"/>
                  </a:schemeClr>
                </a:solidFill>
                <a:highlight>
                  <a:srgbClr val="FFFF00"/>
                </a:highlight>
              </a:rPr>
              <a:t>NO LONGER EDITABLE</a:t>
            </a:r>
            <a:r>
              <a:rPr lang="en-US" sz="2400" b="1" dirty="0">
                <a:solidFill>
                  <a:schemeClr val="accent5">
                    <a:lumMod val="50000"/>
                    <a:lumOff val="50000"/>
                  </a:schemeClr>
                </a:solidFill>
              </a:rPr>
              <a:t>.</a:t>
            </a:r>
          </a:p>
        </p:txBody>
      </p:sp>
    </p:spTree>
    <p:extLst>
      <p:ext uri="{BB962C8B-B14F-4D97-AF65-F5344CB8AC3E}">
        <p14:creationId xmlns:p14="http://schemas.microsoft.com/office/powerpoint/2010/main" val="155383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27</a:t>
            </a:fld>
            <a:endParaRPr lang="en-US" dirty="0"/>
          </a:p>
        </p:txBody>
      </p:sp>
      <p:pic>
        <p:nvPicPr>
          <p:cNvPr id="4" name="Picture 3">
            <a:extLst>
              <a:ext uri="{FF2B5EF4-FFF2-40B4-BE49-F238E27FC236}">
                <a16:creationId xmlns:a16="http://schemas.microsoft.com/office/drawing/2014/main" id="{5E9BF13C-7D80-0272-A18A-7151495257AB}"/>
              </a:ext>
            </a:extLst>
          </p:cNvPr>
          <p:cNvPicPr>
            <a:picLocks noChangeAspect="1"/>
          </p:cNvPicPr>
          <p:nvPr/>
        </p:nvPicPr>
        <p:blipFill rotWithShape="1">
          <a:blip r:embed="rId2"/>
          <a:srcRect l="2187" t="8462" r="2344" b="-481"/>
          <a:stretch/>
        </p:blipFill>
        <p:spPr>
          <a:xfrm>
            <a:off x="276225" y="123825"/>
            <a:ext cx="11639550" cy="6344478"/>
          </a:xfrm>
          <a:prstGeom prst="rect">
            <a:avLst/>
          </a:prstGeom>
        </p:spPr>
      </p:pic>
    </p:spTree>
    <p:extLst>
      <p:ext uri="{BB962C8B-B14F-4D97-AF65-F5344CB8AC3E}">
        <p14:creationId xmlns:p14="http://schemas.microsoft.com/office/powerpoint/2010/main" val="1626315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CE55F-16C8-EC03-42F6-D8D673437331}"/>
              </a:ext>
            </a:extLst>
          </p:cNvPr>
          <p:cNvSpPr>
            <a:spLocks noGrp="1"/>
          </p:cNvSpPr>
          <p:nvPr>
            <p:ph type="sldNum" sz="quarter" idx="11"/>
          </p:nvPr>
        </p:nvSpPr>
        <p:spPr/>
        <p:txBody>
          <a:bodyPr/>
          <a:lstStyle/>
          <a:p>
            <a:fld id="{8C2E478F-E849-4A8C-AF1F-CBCC78A7CBFA}" type="slidenum">
              <a:rPr lang="en-US" smtClean="0"/>
              <a:t>28</a:t>
            </a:fld>
            <a:endParaRPr lang="en-US" dirty="0"/>
          </a:p>
        </p:txBody>
      </p:sp>
      <p:pic>
        <p:nvPicPr>
          <p:cNvPr id="4" name="Picture 3">
            <a:extLst>
              <a:ext uri="{FF2B5EF4-FFF2-40B4-BE49-F238E27FC236}">
                <a16:creationId xmlns:a16="http://schemas.microsoft.com/office/drawing/2014/main" id="{A065383D-FB40-15B7-663E-F604BA4353D2}"/>
              </a:ext>
            </a:extLst>
          </p:cNvPr>
          <p:cNvPicPr>
            <a:picLocks noChangeAspect="1"/>
          </p:cNvPicPr>
          <p:nvPr/>
        </p:nvPicPr>
        <p:blipFill rotWithShape="1">
          <a:blip r:embed="rId2"/>
          <a:srcRect l="1328" t="8744" r="1630" b="32115"/>
          <a:stretch/>
        </p:blipFill>
        <p:spPr>
          <a:xfrm>
            <a:off x="314325" y="428625"/>
            <a:ext cx="11325225" cy="6305550"/>
          </a:xfrm>
          <a:prstGeom prst="rect">
            <a:avLst/>
          </a:prstGeom>
        </p:spPr>
      </p:pic>
    </p:spTree>
    <p:extLst>
      <p:ext uri="{BB962C8B-B14F-4D97-AF65-F5344CB8AC3E}">
        <p14:creationId xmlns:p14="http://schemas.microsoft.com/office/powerpoint/2010/main" val="403511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6663-2F93-7ECB-6907-ACE650286F2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6CDAC8-C999-57AE-9EC4-DEA89BE01262}"/>
              </a:ext>
            </a:extLst>
          </p:cNvPr>
          <p:cNvSpPr>
            <a:spLocks noGrp="1"/>
          </p:cNvSpPr>
          <p:nvPr>
            <p:ph type="sldNum" sz="quarter" idx="11"/>
          </p:nvPr>
        </p:nvSpPr>
        <p:spPr/>
        <p:txBody>
          <a:bodyPr/>
          <a:lstStyle/>
          <a:p>
            <a:fld id="{8C2E478F-E849-4A8C-AF1F-CBCC78A7CBFA}" type="slidenum">
              <a:rPr lang="en-US" smtClean="0"/>
              <a:t>29</a:t>
            </a:fld>
            <a:endParaRPr lang="en-US" dirty="0"/>
          </a:p>
        </p:txBody>
      </p:sp>
      <p:pic>
        <p:nvPicPr>
          <p:cNvPr id="5" name="Picture 4">
            <a:extLst>
              <a:ext uri="{FF2B5EF4-FFF2-40B4-BE49-F238E27FC236}">
                <a16:creationId xmlns:a16="http://schemas.microsoft.com/office/drawing/2014/main" id="{A21D8C77-EB4B-DB21-2D69-378CF9A61267}"/>
              </a:ext>
            </a:extLst>
          </p:cNvPr>
          <p:cNvPicPr>
            <a:picLocks noChangeAspect="1"/>
          </p:cNvPicPr>
          <p:nvPr/>
        </p:nvPicPr>
        <p:blipFill>
          <a:blip r:embed="rId2"/>
          <a:stretch>
            <a:fillRect/>
          </a:stretch>
        </p:blipFill>
        <p:spPr>
          <a:xfrm>
            <a:off x="0" y="127000"/>
            <a:ext cx="12192000" cy="6604000"/>
          </a:xfrm>
          <a:prstGeom prst="rect">
            <a:avLst/>
          </a:prstGeom>
        </p:spPr>
      </p:pic>
      <p:pic>
        <p:nvPicPr>
          <p:cNvPr id="7" name="Picture 6">
            <a:extLst>
              <a:ext uri="{FF2B5EF4-FFF2-40B4-BE49-F238E27FC236}">
                <a16:creationId xmlns:a16="http://schemas.microsoft.com/office/drawing/2014/main" id="{306F6DE2-BB59-7A76-C002-07D7BC7BF66D}"/>
              </a:ext>
            </a:extLst>
          </p:cNvPr>
          <p:cNvPicPr>
            <a:picLocks noChangeAspect="1"/>
          </p:cNvPicPr>
          <p:nvPr/>
        </p:nvPicPr>
        <p:blipFill>
          <a:blip r:embed="rId3"/>
          <a:stretch>
            <a:fillRect/>
          </a:stretch>
        </p:blipFill>
        <p:spPr>
          <a:xfrm>
            <a:off x="0" y="127000"/>
            <a:ext cx="12192000" cy="6604000"/>
          </a:xfrm>
          <a:prstGeom prst="rect">
            <a:avLst/>
          </a:prstGeom>
        </p:spPr>
      </p:pic>
      <p:sp>
        <p:nvSpPr>
          <p:cNvPr id="4" name="TextBox 3">
            <a:extLst>
              <a:ext uri="{FF2B5EF4-FFF2-40B4-BE49-F238E27FC236}">
                <a16:creationId xmlns:a16="http://schemas.microsoft.com/office/drawing/2014/main" id="{BD8AF914-C328-75AA-8280-1B78EE8755FA}"/>
              </a:ext>
            </a:extLst>
          </p:cNvPr>
          <p:cNvSpPr txBox="1"/>
          <p:nvPr/>
        </p:nvSpPr>
        <p:spPr>
          <a:xfrm>
            <a:off x="8134350" y="2875841"/>
            <a:ext cx="3952875" cy="2585323"/>
          </a:xfrm>
          <a:prstGeom prst="rect">
            <a:avLst/>
          </a:prstGeom>
          <a:noFill/>
        </p:spPr>
        <p:txBody>
          <a:bodyPr wrap="square" rtlCol="0">
            <a:spAutoFit/>
          </a:bodyPr>
          <a:lstStyle/>
          <a:p>
            <a:r>
              <a:rPr lang="en-US" dirty="0">
                <a:solidFill>
                  <a:schemeClr val="bg1"/>
                </a:solidFill>
              </a:rPr>
              <a:t>Since the testing phase of Z2 new functionality has been released. The system will now allow you to select you have a conflict and will not be able to score this application, you will state why, and then hit next. You can still review</a:t>
            </a:r>
          </a:p>
          <a:p>
            <a:r>
              <a:rPr lang="en-US" dirty="0">
                <a:solidFill>
                  <a:schemeClr val="bg1"/>
                </a:solidFill>
              </a:rPr>
              <a:t>Please submit any COIs to Cami before you leave training today.</a:t>
            </a:r>
          </a:p>
        </p:txBody>
      </p:sp>
    </p:spTree>
    <p:extLst>
      <p:ext uri="{BB962C8B-B14F-4D97-AF65-F5344CB8AC3E}">
        <p14:creationId xmlns:p14="http://schemas.microsoft.com/office/powerpoint/2010/main" val="8210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8AF2-9BCC-DE67-20E2-8BC76C6948D1}"/>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7A010612-6A31-F6A9-E723-1B0D44223385}"/>
              </a:ext>
            </a:extLst>
          </p:cNvPr>
          <p:cNvSpPr>
            <a:spLocks noGrp="1"/>
          </p:cNvSpPr>
          <p:nvPr>
            <p:ph type="sldNum" sz="quarter" idx="11"/>
          </p:nvPr>
        </p:nvSpPr>
        <p:spPr/>
        <p:txBody>
          <a:bodyPr/>
          <a:lstStyle/>
          <a:p>
            <a:fld id="{8C2E478F-E849-4A8C-AF1F-CBCC78A7CBFA}" type="slidenum">
              <a:rPr lang="en-US" smtClean="0"/>
              <a:t>3</a:t>
            </a:fld>
            <a:endParaRPr lang="en-US" dirty="0"/>
          </a:p>
        </p:txBody>
      </p:sp>
      <p:sp>
        <p:nvSpPr>
          <p:cNvPr id="4" name="TextBox 3">
            <a:extLst>
              <a:ext uri="{FF2B5EF4-FFF2-40B4-BE49-F238E27FC236}">
                <a16:creationId xmlns:a16="http://schemas.microsoft.com/office/drawing/2014/main" id="{6F7D553D-3A4F-4015-7026-00A4B7223F9D}"/>
              </a:ext>
            </a:extLst>
          </p:cNvPr>
          <p:cNvSpPr txBox="1"/>
          <p:nvPr/>
        </p:nvSpPr>
        <p:spPr>
          <a:xfrm>
            <a:off x="2723625" y="2239861"/>
            <a:ext cx="6744749" cy="923330"/>
          </a:xfrm>
          <a:prstGeom prst="rect">
            <a:avLst/>
          </a:prstGeom>
          <a:noFill/>
        </p:spPr>
        <p:txBody>
          <a:bodyPr wrap="square" rtlCol="0">
            <a:spAutoFit/>
          </a:bodyPr>
          <a:lstStyle/>
          <a:p>
            <a:pPr algn="ctr"/>
            <a:r>
              <a:rPr lang="en-US" dirty="0"/>
              <a:t>This resource will provide information and instructions on how reviewers complete their review assignments and submit feedback on an application/summary form.</a:t>
            </a:r>
          </a:p>
        </p:txBody>
      </p:sp>
    </p:spTree>
    <p:extLst>
      <p:ext uri="{BB962C8B-B14F-4D97-AF65-F5344CB8AC3E}">
        <p14:creationId xmlns:p14="http://schemas.microsoft.com/office/powerpoint/2010/main" val="398269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CAFC-DEB9-DB97-F19D-62AD926F1D6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8E0AFFD-E11E-D3C4-DA3D-9C3778AC8AD3}"/>
              </a:ext>
            </a:extLst>
          </p:cNvPr>
          <p:cNvSpPr>
            <a:spLocks noGrp="1"/>
          </p:cNvSpPr>
          <p:nvPr>
            <p:ph type="sldNum" sz="quarter" idx="11"/>
          </p:nvPr>
        </p:nvSpPr>
        <p:spPr/>
        <p:txBody>
          <a:bodyPr/>
          <a:lstStyle/>
          <a:p>
            <a:fld id="{8C2E478F-E849-4A8C-AF1F-CBCC78A7CBFA}" type="slidenum">
              <a:rPr lang="en-US" smtClean="0"/>
              <a:t>30</a:t>
            </a:fld>
            <a:endParaRPr lang="en-US" dirty="0"/>
          </a:p>
        </p:txBody>
      </p:sp>
      <p:pic>
        <p:nvPicPr>
          <p:cNvPr id="5" name="Picture 4">
            <a:extLst>
              <a:ext uri="{FF2B5EF4-FFF2-40B4-BE49-F238E27FC236}">
                <a16:creationId xmlns:a16="http://schemas.microsoft.com/office/drawing/2014/main" id="{BC5345E3-BF5D-F939-61C9-2A5D18DDFAE0}"/>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414929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696A-E29C-FC16-69E8-99F952B7281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24D5176-5BC1-96D6-B93E-E18FD714D94F}"/>
              </a:ext>
            </a:extLst>
          </p:cNvPr>
          <p:cNvSpPr>
            <a:spLocks noGrp="1"/>
          </p:cNvSpPr>
          <p:nvPr>
            <p:ph type="sldNum" sz="quarter" idx="11"/>
          </p:nvPr>
        </p:nvSpPr>
        <p:spPr/>
        <p:txBody>
          <a:bodyPr/>
          <a:lstStyle/>
          <a:p>
            <a:fld id="{8C2E478F-E849-4A8C-AF1F-CBCC78A7CBFA}" type="slidenum">
              <a:rPr lang="en-US" smtClean="0"/>
              <a:t>31</a:t>
            </a:fld>
            <a:endParaRPr lang="en-US" dirty="0"/>
          </a:p>
        </p:txBody>
      </p:sp>
      <p:pic>
        <p:nvPicPr>
          <p:cNvPr id="5" name="Picture 4">
            <a:extLst>
              <a:ext uri="{FF2B5EF4-FFF2-40B4-BE49-F238E27FC236}">
                <a16:creationId xmlns:a16="http://schemas.microsoft.com/office/drawing/2014/main" id="{E870057B-B40B-7492-4865-9D6F8A33A6E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90356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1189-53A3-28B2-97F8-CC476CE79F8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FB3772F-9397-7F05-42D2-09DD175503A6}"/>
              </a:ext>
            </a:extLst>
          </p:cNvPr>
          <p:cNvSpPr>
            <a:spLocks noGrp="1"/>
          </p:cNvSpPr>
          <p:nvPr>
            <p:ph type="sldNum" sz="quarter" idx="11"/>
          </p:nvPr>
        </p:nvSpPr>
        <p:spPr/>
        <p:txBody>
          <a:bodyPr/>
          <a:lstStyle/>
          <a:p>
            <a:fld id="{8C2E478F-E849-4A8C-AF1F-CBCC78A7CBFA}" type="slidenum">
              <a:rPr lang="en-US" smtClean="0"/>
              <a:t>32</a:t>
            </a:fld>
            <a:endParaRPr lang="en-US" dirty="0"/>
          </a:p>
        </p:txBody>
      </p:sp>
      <p:pic>
        <p:nvPicPr>
          <p:cNvPr id="5" name="Picture 4">
            <a:extLst>
              <a:ext uri="{FF2B5EF4-FFF2-40B4-BE49-F238E27FC236}">
                <a16:creationId xmlns:a16="http://schemas.microsoft.com/office/drawing/2014/main" id="{01104D3B-1A1B-4C34-15C6-8DA0E372D002}"/>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371932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94E7-7865-E0D3-0A70-CC1037A93EC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64D4768-E115-D770-B121-3B29E8601A78}"/>
              </a:ext>
            </a:extLst>
          </p:cNvPr>
          <p:cNvSpPr>
            <a:spLocks noGrp="1"/>
          </p:cNvSpPr>
          <p:nvPr>
            <p:ph type="sldNum" sz="quarter" idx="11"/>
          </p:nvPr>
        </p:nvSpPr>
        <p:spPr/>
        <p:txBody>
          <a:bodyPr/>
          <a:lstStyle/>
          <a:p>
            <a:fld id="{8C2E478F-E849-4A8C-AF1F-CBCC78A7CBFA}" type="slidenum">
              <a:rPr lang="en-US" smtClean="0"/>
              <a:t>33</a:t>
            </a:fld>
            <a:endParaRPr lang="en-US" dirty="0"/>
          </a:p>
        </p:txBody>
      </p:sp>
      <p:pic>
        <p:nvPicPr>
          <p:cNvPr id="5" name="Picture 4">
            <a:extLst>
              <a:ext uri="{FF2B5EF4-FFF2-40B4-BE49-F238E27FC236}">
                <a16:creationId xmlns:a16="http://schemas.microsoft.com/office/drawing/2014/main" id="{92D57D23-965F-0F72-29F3-7AE845885BA5}"/>
              </a:ext>
            </a:extLst>
          </p:cNvPr>
          <p:cNvPicPr>
            <a:picLocks noChangeAspect="1"/>
          </p:cNvPicPr>
          <p:nvPr/>
        </p:nvPicPr>
        <p:blipFill>
          <a:blip r:embed="rId2"/>
          <a:stretch>
            <a:fillRect/>
          </a:stretch>
        </p:blipFill>
        <p:spPr>
          <a:xfrm>
            <a:off x="0" y="127000"/>
            <a:ext cx="12192000" cy="6604000"/>
          </a:xfrm>
          <a:prstGeom prst="rect">
            <a:avLst/>
          </a:prstGeom>
        </p:spPr>
      </p:pic>
      <p:cxnSp>
        <p:nvCxnSpPr>
          <p:cNvPr id="6" name="Straight Arrow Connector 5">
            <a:extLst>
              <a:ext uri="{FF2B5EF4-FFF2-40B4-BE49-F238E27FC236}">
                <a16:creationId xmlns:a16="http://schemas.microsoft.com/office/drawing/2014/main" id="{213B407B-822A-29D5-202E-988883CEF70A}"/>
              </a:ext>
            </a:extLst>
          </p:cNvPr>
          <p:cNvCxnSpPr/>
          <p:nvPr/>
        </p:nvCxnSpPr>
        <p:spPr>
          <a:xfrm>
            <a:off x="8680862" y="6175169"/>
            <a:ext cx="581891" cy="293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4DD8C7-8B22-DED5-EF02-2D3CD434E0E7}"/>
              </a:ext>
            </a:extLst>
          </p:cNvPr>
          <p:cNvSpPr txBox="1"/>
          <p:nvPr/>
        </p:nvSpPr>
        <p:spPr>
          <a:xfrm>
            <a:off x="3040083" y="4619540"/>
            <a:ext cx="5640779" cy="1754326"/>
          </a:xfrm>
          <a:prstGeom prst="rect">
            <a:avLst/>
          </a:prstGeom>
          <a:noFill/>
        </p:spPr>
        <p:txBody>
          <a:bodyPr wrap="square" rtlCol="0">
            <a:spAutoFit/>
          </a:bodyPr>
          <a:lstStyle/>
          <a:p>
            <a:r>
              <a:rPr lang="en-US" dirty="0">
                <a:solidFill>
                  <a:schemeClr val="bg1"/>
                </a:solidFill>
              </a:rPr>
              <a:t>The option is now there to save this as a draft while reviewing prior to the score dates. DO NOT SUBMIT. Functionality is coming to give the option to resubmit in the event you submit a score but weren’t supposed to yet. I will turn that on once I start assigning applications to review.</a:t>
            </a:r>
          </a:p>
        </p:txBody>
      </p:sp>
    </p:spTree>
    <p:extLst>
      <p:ext uri="{BB962C8B-B14F-4D97-AF65-F5344CB8AC3E}">
        <p14:creationId xmlns:p14="http://schemas.microsoft.com/office/powerpoint/2010/main" val="3344125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291E-9407-A7F8-8E4D-64CB6E57721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2768C6E-8683-22A9-FDB3-194B8485EB30}"/>
              </a:ext>
            </a:extLst>
          </p:cNvPr>
          <p:cNvSpPr>
            <a:spLocks noGrp="1"/>
          </p:cNvSpPr>
          <p:nvPr>
            <p:ph type="sldNum" sz="quarter" idx="11"/>
          </p:nvPr>
        </p:nvSpPr>
        <p:spPr/>
        <p:txBody>
          <a:bodyPr/>
          <a:lstStyle/>
          <a:p>
            <a:fld id="{8C2E478F-E849-4A8C-AF1F-CBCC78A7CBFA}" type="slidenum">
              <a:rPr lang="en-US" smtClean="0"/>
              <a:t>34</a:t>
            </a:fld>
            <a:endParaRPr lang="en-US" dirty="0"/>
          </a:p>
        </p:txBody>
      </p:sp>
      <p:pic>
        <p:nvPicPr>
          <p:cNvPr id="5" name="Picture 4">
            <a:extLst>
              <a:ext uri="{FF2B5EF4-FFF2-40B4-BE49-F238E27FC236}">
                <a16:creationId xmlns:a16="http://schemas.microsoft.com/office/drawing/2014/main" id="{6A4CBFFE-DDEF-042E-7C9D-5CF4CC73DFD1}"/>
              </a:ext>
            </a:extLst>
          </p:cNvPr>
          <p:cNvPicPr>
            <a:picLocks noChangeAspect="1"/>
          </p:cNvPicPr>
          <p:nvPr/>
        </p:nvPicPr>
        <p:blipFill>
          <a:blip r:embed="rId2"/>
          <a:stretch>
            <a:fillRect/>
          </a:stretch>
        </p:blipFill>
        <p:spPr>
          <a:xfrm>
            <a:off x="0" y="0"/>
            <a:ext cx="12192000" cy="6731000"/>
          </a:xfrm>
          <a:prstGeom prst="rect">
            <a:avLst/>
          </a:prstGeom>
        </p:spPr>
      </p:pic>
    </p:spTree>
    <p:extLst>
      <p:ext uri="{BB962C8B-B14F-4D97-AF65-F5344CB8AC3E}">
        <p14:creationId xmlns:p14="http://schemas.microsoft.com/office/powerpoint/2010/main" val="1469801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E81E-C597-84D7-1DC8-6FEFAAC009D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A9E4BAA-8B56-E821-1C49-8D65C8DD4E04}"/>
              </a:ext>
            </a:extLst>
          </p:cNvPr>
          <p:cNvSpPr>
            <a:spLocks noGrp="1"/>
          </p:cNvSpPr>
          <p:nvPr>
            <p:ph type="sldNum" sz="quarter" idx="11"/>
          </p:nvPr>
        </p:nvSpPr>
        <p:spPr/>
        <p:txBody>
          <a:bodyPr/>
          <a:lstStyle/>
          <a:p>
            <a:fld id="{8C2E478F-E849-4A8C-AF1F-CBCC78A7CBFA}" type="slidenum">
              <a:rPr lang="en-US" smtClean="0"/>
              <a:t>35</a:t>
            </a:fld>
            <a:endParaRPr lang="en-US" dirty="0"/>
          </a:p>
        </p:txBody>
      </p:sp>
      <p:pic>
        <p:nvPicPr>
          <p:cNvPr id="5" name="Picture 4">
            <a:extLst>
              <a:ext uri="{FF2B5EF4-FFF2-40B4-BE49-F238E27FC236}">
                <a16:creationId xmlns:a16="http://schemas.microsoft.com/office/drawing/2014/main" id="{C8305CA0-F308-6FAE-1081-2E0496DB9D06}"/>
              </a:ext>
            </a:extLst>
          </p:cNvPr>
          <p:cNvPicPr>
            <a:picLocks noChangeAspect="1"/>
          </p:cNvPicPr>
          <p:nvPr/>
        </p:nvPicPr>
        <p:blipFill>
          <a:blip r:embed="rId2"/>
          <a:stretch>
            <a:fillRect/>
          </a:stretch>
        </p:blipFill>
        <p:spPr>
          <a:xfrm>
            <a:off x="0" y="0"/>
            <a:ext cx="12192000" cy="6858000"/>
          </a:xfrm>
          <a:prstGeom prst="rect">
            <a:avLst/>
          </a:prstGeom>
        </p:spPr>
      </p:pic>
      <p:cxnSp>
        <p:nvCxnSpPr>
          <p:cNvPr id="8" name="Straight Arrow Connector 7">
            <a:extLst>
              <a:ext uri="{FF2B5EF4-FFF2-40B4-BE49-F238E27FC236}">
                <a16:creationId xmlns:a16="http://schemas.microsoft.com/office/drawing/2014/main" id="{9388D1B0-D1F2-9350-BF70-37F55024AA05}"/>
              </a:ext>
            </a:extLst>
          </p:cNvPr>
          <p:cNvCxnSpPr>
            <a:cxnSpLocks/>
          </p:cNvCxnSpPr>
          <p:nvPr/>
        </p:nvCxnSpPr>
        <p:spPr>
          <a:xfrm flipV="1">
            <a:off x="10670495" y="1409141"/>
            <a:ext cx="878774" cy="365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C24259-8E32-C2C3-FFCB-2CFF6D66078F}"/>
              </a:ext>
            </a:extLst>
          </p:cNvPr>
          <p:cNvSpPr txBox="1"/>
          <p:nvPr/>
        </p:nvSpPr>
        <p:spPr>
          <a:xfrm>
            <a:off x="7454993" y="1082821"/>
            <a:ext cx="3063833" cy="1200329"/>
          </a:xfrm>
          <a:prstGeom prst="rect">
            <a:avLst/>
          </a:prstGeom>
          <a:noFill/>
        </p:spPr>
        <p:txBody>
          <a:bodyPr wrap="square" rtlCol="0">
            <a:spAutoFit/>
          </a:bodyPr>
          <a:lstStyle/>
          <a:p>
            <a:r>
              <a:rPr lang="en-US" dirty="0"/>
              <a:t>Move through each application to review by using the forward and backward arrows. </a:t>
            </a:r>
          </a:p>
        </p:txBody>
      </p:sp>
    </p:spTree>
    <p:extLst>
      <p:ext uri="{BB962C8B-B14F-4D97-AF65-F5344CB8AC3E}">
        <p14:creationId xmlns:p14="http://schemas.microsoft.com/office/powerpoint/2010/main" val="3173121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EC1C-F51A-5EB6-B1B6-F0A22616CA4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ED033A1-D66F-D0CB-4947-1652178A14C8}"/>
              </a:ext>
            </a:extLst>
          </p:cNvPr>
          <p:cNvSpPr>
            <a:spLocks noGrp="1"/>
          </p:cNvSpPr>
          <p:nvPr>
            <p:ph type="sldNum" sz="quarter" idx="11"/>
          </p:nvPr>
        </p:nvSpPr>
        <p:spPr/>
        <p:txBody>
          <a:bodyPr/>
          <a:lstStyle/>
          <a:p>
            <a:fld id="{8C2E478F-E849-4A8C-AF1F-CBCC78A7CBFA}" type="slidenum">
              <a:rPr lang="en-US" smtClean="0"/>
              <a:t>36</a:t>
            </a:fld>
            <a:endParaRPr lang="en-US" dirty="0"/>
          </a:p>
        </p:txBody>
      </p:sp>
      <p:pic>
        <p:nvPicPr>
          <p:cNvPr id="5" name="Picture 4">
            <a:extLst>
              <a:ext uri="{FF2B5EF4-FFF2-40B4-BE49-F238E27FC236}">
                <a16:creationId xmlns:a16="http://schemas.microsoft.com/office/drawing/2014/main" id="{A92EC2A7-7787-1088-01A7-23A2430A6CE2}"/>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729115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2FC4-6048-3570-F67B-3A7C26F131D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42EA99F-EA49-8D75-5F44-8AE3AC8D330B}"/>
              </a:ext>
            </a:extLst>
          </p:cNvPr>
          <p:cNvSpPr>
            <a:spLocks noGrp="1"/>
          </p:cNvSpPr>
          <p:nvPr>
            <p:ph type="sldNum" sz="quarter" idx="11"/>
          </p:nvPr>
        </p:nvSpPr>
        <p:spPr/>
        <p:txBody>
          <a:bodyPr/>
          <a:lstStyle/>
          <a:p>
            <a:fld id="{8C2E478F-E849-4A8C-AF1F-CBCC78A7CBFA}" type="slidenum">
              <a:rPr lang="en-US" smtClean="0"/>
              <a:t>37</a:t>
            </a:fld>
            <a:endParaRPr lang="en-US" dirty="0"/>
          </a:p>
        </p:txBody>
      </p:sp>
      <p:pic>
        <p:nvPicPr>
          <p:cNvPr id="5" name="Picture 4">
            <a:extLst>
              <a:ext uri="{FF2B5EF4-FFF2-40B4-BE49-F238E27FC236}">
                <a16:creationId xmlns:a16="http://schemas.microsoft.com/office/drawing/2014/main" id="{B3FD4285-7077-ED51-9FB0-74E23EB6D38B}"/>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66693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8475-1E2D-8ADD-FDDF-E72B526F233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42F1907-FD83-88B0-F4A4-56136825EF3B}"/>
              </a:ext>
            </a:extLst>
          </p:cNvPr>
          <p:cNvSpPr>
            <a:spLocks noGrp="1"/>
          </p:cNvSpPr>
          <p:nvPr>
            <p:ph type="sldNum" sz="quarter" idx="11"/>
          </p:nvPr>
        </p:nvSpPr>
        <p:spPr/>
        <p:txBody>
          <a:bodyPr/>
          <a:lstStyle/>
          <a:p>
            <a:fld id="{8C2E478F-E849-4A8C-AF1F-CBCC78A7CBFA}" type="slidenum">
              <a:rPr lang="en-US" smtClean="0"/>
              <a:t>38</a:t>
            </a:fld>
            <a:endParaRPr lang="en-US" dirty="0"/>
          </a:p>
        </p:txBody>
      </p:sp>
      <p:pic>
        <p:nvPicPr>
          <p:cNvPr id="5" name="Picture 4">
            <a:extLst>
              <a:ext uri="{FF2B5EF4-FFF2-40B4-BE49-F238E27FC236}">
                <a16:creationId xmlns:a16="http://schemas.microsoft.com/office/drawing/2014/main" id="{FE8F452D-F130-AB2E-AE2F-F0BE5B7A3CE9}"/>
              </a:ext>
            </a:extLst>
          </p:cNvPr>
          <p:cNvPicPr>
            <a:picLocks noChangeAspect="1"/>
          </p:cNvPicPr>
          <p:nvPr/>
        </p:nvPicPr>
        <p:blipFill>
          <a:blip r:embed="rId2"/>
          <a:stretch>
            <a:fillRect/>
          </a:stretch>
        </p:blipFill>
        <p:spPr>
          <a:xfrm>
            <a:off x="0" y="115406"/>
            <a:ext cx="12192000" cy="6627187"/>
          </a:xfrm>
          <a:prstGeom prst="rect">
            <a:avLst/>
          </a:prstGeom>
        </p:spPr>
      </p:pic>
    </p:spTree>
    <p:extLst>
      <p:ext uri="{BB962C8B-B14F-4D97-AF65-F5344CB8AC3E}">
        <p14:creationId xmlns:p14="http://schemas.microsoft.com/office/powerpoint/2010/main" val="2289214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fontScale="90000"/>
          </a:bodyPr>
          <a:lstStyle/>
          <a:p>
            <a:pPr algn="ctr"/>
            <a:r>
              <a:rPr lang="en-US" dirty="0"/>
              <a:t>What to expect</a:t>
            </a:r>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p:spPr>
        <p:txBody>
          <a:bodyPr/>
          <a:lstStyle/>
          <a:p>
            <a:r>
              <a:rPr lang="en-US" spc="300" dirty="0"/>
              <a:t>LOOKING AHEAD</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39</a:t>
            </a:fld>
            <a:endParaRPr lang="en-US" dirty="0"/>
          </a:p>
        </p:txBody>
      </p:sp>
    </p:spTree>
    <p:extLst>
      <p:ext uri="{BB962C8B-B14F-4D97-AF65-F5344CB8AC3E}">
        <p14:creationId xmlns:p14="http://schemas.microsoft.com/office/powerpoint/2010/main" val="316440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fontScale="90000"/>
          </a:bodyPr>
          <a:lstStyle/>
          <a:p>
            <a:r>
              <a:rPr lang="en-US" dirty="0"/>
              <a:t>Create a login</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286250"/>
            <a:ext cx="3665220" cy="472249"/>
          </a:xfrm>
        </p:spPr>
        <p:txBody>
          <a:bodyPr/>
          <a:lstStyle/>
          <a:p>
            <a:r>
              <a:rPr lang="en-US" dirty="0"/>
              <a:t>Step by step</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4</a:t>
            </a:fld>
            <a:endParaRPr lang="en-US" dirty="0"/>
          </a:p>
        </p:txBody>
      </p:sp>
    </p:spTree>
    <p:extLst>
      <p:ext uri="{BB962C8B-B14F-4D97-AF65-F5344CB8AC3E}">
        <p14:creationId xmlns:p14="http://schemas.microsoft.com/office/powerpoint/2010/main" val="2944765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46B5-DC9C-1E3E-E949-B8442EC0478C}"/>
              </a:ext>
            </a:extLst>
          </p:cNvPr>
          <p:cNvSpPr>
            <a:spLocks noGrp="1"/>
          </p:cNvSpPr>
          <p:nvPr>
            <p:ph type="title"/>
          </p:nvPr>
        </p:nvSpPr>
        <p:spPr>
          <a:xfrm>
            <a:off x="594519" y="767791"/>
            <a:ext cx="11002962" cy="5700512"/>
          </a:xfrm>
        </p:spPr>
        <p:txBody>
          <a:bodyPr/>
          <a:lstStyle/>
          <a:p>
            <a:pPr algn="l"/>
            <a:r>
              <a:rPr lang="en-US" sz="3200" b="1" u="sng" dirty="0"/>
              <a:t>2/8/2024</a:t>
            </a:r>
            <a:r>
              <a:rPr lang="en-US" sz="3200" dirty="0"/>
              <a:t> – applicants completed submitting summary forms</a:t>
            </a:r>
            <a:br>
              <a:rPr lang="en-US" sz="3200" dirty="0"/>
            </a:br>
            <a:r>
              <a:rPr lang="en-US" sz="3200" b="1" u="sng" dirty="0"/>
              <a:t>2/13/2024</a:t>
            </a:r>
            <a:r>
              <a:rPr lang="en-US" sz="3200" dirty="0"/>
              <a:t> – first score training</a:t>
            </a:r>
            <a:br>
              <a:rPr lang="en-US" sz="3200" dirty="0"/>
            </a:br>
            <a:r>
              <a:rPr lang="en-US" sz="3200" b="1" u="sng" dirty="0"/>
              <a:t>2/13/2024</a:t>
            </a:r>
            <a:r>
              <a:rPr lang="en-US" sz="3200" b="1" dirty="0"/>
              <a:t> -</a:t>
            </a:r>
            <a:r>
              <a:rPr lang="en-US" sz="3200" b="1" u="sng" dirty="0"/>
              <a:t>3/15/2024</a:t>
            </a:r>
            <a:r>
              <a:rPr lang="en-US" sz="3200" b="1" dirty="0"/>
              <a:t> </a:t>
            </a:r>
            <a:r>
              <a:rPr lang="en-US" sz="3200" dirty="0"/>
              <a:t>– Cog staff admin round </a:t>
            </a:r>
            <a:br>
              <a:rPr lang="en-US" sz="3200" dirty="0"/>
            </a:br>
            <a:r>
              <a:rPr lang="en-US" sz="3200" b="1" u="sng" dirty="0"/>
              <a:t>3/15/2024 </a:t>
            </a:r>
            <a:r>
              <a:rPr lang="en-US" sz="3200" b="1" dirty="0"/>
              <a:t>- </a:t>
            </a:r>
            <a:r>
              <a:rPr lang="en-US" sz="3200" dirty="0"/>
              <a:t>begin uploading grant application summaries from EGRANTS</a:t>
            </a:r>
            <a:br>
              <a:rPr lang="en-US" sz="3200" dirty="0"/>
            </a:br>
            <a:r>
              <a:rPr lang="en-US" sz="3200" b="1" u="sng" dirty="0"/>
              <a:t>4/15/2024</a:t>
            </a:r>
            <a:r>
              <a:rPr lang="en-US" sz="3200" b="1" dirty="0"/>
              <a:t> - </a:t>
            </a:r>
            <a:r>
              <a:rPr lang="en-US" sz="3200" b="1" u="sng" dirty="0"/>
              <a:t>4/16/2024</a:t>
            </a:r>
            <a:r>
              <a:rPr lang="en-US" sz="3200" dirty="0"/>
              <a:t> – grant scoring dATES</a:t>
            </a:r>
          </a:p>
        </p:txBody>
      </p:sp>
      <p:sp>
        <p:nvSpPr>
          <p:cNvPr id="3" name="Slide Number Placeholder 2">
            <a:extLst>
              <a:ext uri="{FF2B5EF4-FFF2-40B4-BE49-F238E27FC236}">
                <a16:creationId xmlns:a16="http://schemas.microsoft.com/office/drawing/2014/main" id="{1340E24C-ABC7-53E0-B1A9-C4DAD6711174}"/>
              </a:ext>
            </a:extLst>
          </p:cNvPr>
          <p:cNvSpPr>
            <a:spLocks noGrp="1"/>
          </p:cNvSpPr>
          <p:nvPr>
            <p:ph type="sldNum" sz="quarter" idx="11"/>
          </p:nvPr>
        </p:nvSpPr>
        <p:spPr/>
        <p:txBody>
          <a:bodyPr/>
          <a:lstStyle/>
          <a:p>
            <a:fld id="{8C2E478F-E849-4A8C-AF1F-CBCC78A7CBFA}" type="slidenum">
              <a:rPr lang="en-US" smtClean="0"/>
              <a:t>40</a:t>
            </a:fld>
            <a:endParaRPr lang="en-US" dirty="0"/>
          </a:p>
        </p:txBody>
      </p:sp>
    </p:spTree>
    <p:extLst>
      <p:ext uri="{BB962C8B-B14F-4D97-AF65-F5344CB8AC3E}">
        <p14:creationId xmlns:p14="http://schemas.microsoft.com/office/powerpoint/2010/main" val="84976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Cami Goldspink</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(210) 710-2619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cgoldspink@aacog.com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a:xfrm>
            <a:off x="588194" y="4770161"/>
            <a:ext cx="10975110" cy="1720008"/>
          </a:xfrm>
        </p:spPr>
        <p:txBody>
          <a:bodyPr/>
          <a:lstStyle/>
          <a:p>
            <a:r>
              <a:rPr lang="en-US" dirty="0">
                <a:hlinkClick r:id="rId10">
                  <a:extLst>
                    <a:ext uri="{A12FA001-AC4F-418D-AE19-62706E023703}">
                      <ahyp:hlinkClr xmlns:ahyp="http://schemas.microsoft.com/office/drawing/2018/hyperlinkcolor" val="tx"/>
                    </a:ext>
                  </a:extLst>
                </a:hlinkClick>
              </a:rPr>
              <a:t>www.aacog.com/public-safety</a:t>
            </a:r>
            <a:endParaRPr lang="en-US" dirty="0"/>
          </a:p>
          <a:p>
            <a:r>
              <a:rPr lang="en-US" b="1" u="sng" dirty="0"/>
              <a:t>How to Complete a Review Instruction Link:</a:t>
            </a:r>
          </a:p>
          <a:p>
            <a:r>
              <a:rPr lang="en-US" sz="1200" dirty="0"/>
              <a:t>https://zengine2.zendesk.com/hc/en-us/articles/22351141222811-How-to-Complete-a-Review#h_01HMYMGCP873RAH4HCWFBV5X0G</a:t>
            </a:r>
          </a:p>
          <a:p>
            <a:endParaRPr lang="en-US" dirty="0"/>
          </a:p>
          <a:p>
            <a:endParaRPr lang="en-US" dirty="0"/>
          </a:p>
          <a:p>
            <a:endParaRPr lang="en-US" dirty="0"/>
          </a:p>
        </p:txBody>
      </p:sp>
    </p:spTree>
    <p:extLst>
      <p:ext uri="{BB962C8B-B14F-4D97-AF65-F5344CB8AC3E}">
        <p14:creationId xmlns:p14="http://schemas.microsoft.com/office/powerpoint/2010/main" val="92772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F2B67A9-50D7-4EDF-2FC2-5DCAF5EF8029}"/>
              </a:ext>
            </a:extLst>
          </p:cNvPr>
          <p:cNvSpPr>
            <a:spLocks noGrp="1"/>
          </p:cNvSpPr>
          <p:nvPr>
            <p:ph type="sldNum" sz="quarter" idx="16"/>
          </p:nvPr>
        </p:nvSpPr>
        <p:spPr/>
        <p:txBody>
          <a:bodyPr/>
          <a:lstStyle/>
          <a:p>
            <a:fld id="{8C2E478F-E849-4A8C-AF1F-CBCC78A7CBFA}" type="slidenum">
              <a:rPr lang="en-US" smtClean="0"/>
              <a:t>5</a:t>
            </a:fld>
            <a:endParaRPr lang="en-US" dirty="0"/>
          </a:p>
        </p:txBody>
      </p:sp>
      <p:sp>
        <p:nvSpPr>
          <p:cNvPr id="27" name="TextBox 26">
            <a:extLst>
              <a:ext uri="{FF2B5EF4-FFF2-40B4-BE49-F238E27FC236}">
                <a16:creationId xmlns:a16="http://schemas.microsoft.com/office/drawing/2014/main" id="{AAAA6838-3AE6-FE7E-6BFB-0C988DD56A8A}"/>
              </a:ext>
            </a:extLst>
          </p:cNvPr>
          <p:cNvSpPr txBox="1"/>
          <p:nvPr/>
        </p:nvSpPr>
        <p:spPr>
          <a:xfrm>
            <a:off x="822121" y="2969432"/>
            <a:ext cx="10727148" cy="400110"/>
          </a:xfrm>
          <a:prstGeom prst="rect">
            <a:avLst/>
          </a:prstGeom>
          <a:noFill/>
        </p:spPr>
        <p:txBody>
          <a:bodyPr wrap="square">
            <a:spAutoFit/>
          </a:bodyPr>
          <a:lstStyle/>
          <a:p>
            <a:r>
              <a:rPr lang="en-US" sz="2000" dirty="0">
                <a:solidFill>
                  <a:schemeClr val="accent5">
                    <a:lumMod val="50000"/>
                    <a:lumOff val="50000"/>
                  </a:schemeClr>
                </a:solidFill>
                <a:hlinkClick r:id="rId2">
                  <a:extLst>
                    <a:ext uri="{A12FA001-AC4F-418D-AE19-62706E023703}">
                      <ahyp:hlinkClr xmlns:ahyp="http://schemas.microsoft.com/office/drawing/2018/hyperlinkcolor" val="tx"/>
                    </a:ext>
                  </a:extLst>
                </a:hlinkClick>
              </a:rPr>
              <a:t>https://zengine2.zendesk.com/hc/en-us/articles/19503804654107-Log-On-as-an-Administrator-Video</a:t>
            </a:r>
            <a:endParaRPr lang="en-US" sz="2000" dirty="0">
              <a:solidFill>
                <a:schemeClr val="accent5">
                  <a:lumMod val="50000"/>
                  <a:lumOff val="50000"/>
                </a:schemeClr>
              </a:solidFill>
            </a:endParaRPr>
          </a:p>
        </p:txBody>
      </p:sp>
    </p:spTree>
    <p:extLst>
      <p:ext uri="{BB962C8B-B14F-4D97-AF65-F5344CB8AC3E}">
        <p14:creationId xmlns:p14="http://schemas.microsoft.com/office/powerpoint/2010/main" val="227375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390352-646C-DB22-150E-E65B1B76E809}"/>
              </a:ext>
            </a:extLst>
          </p:cNvPr>
          <p:cNvSpPr>
            <a:spLocks noGrp="1"/>
          </p:cNvSpPr>
          <p:nvPr>
            <p:ph type="sldNum" sz="quarter" idx="11"/>
          </p:nvPr>
        </p:nvSpPr>
        <p:spPr/>
        <p:txBody>
          <a:bodyPr/>
          <a:lstStyle/>
          <a:p>
            <a:fld id="{8C2E478F-E849-4A8C-AF1F-CBCC78A7CBFA}" type="slidenum">
              <a:rPr lang="en-US" smtClean="0"/>
              <a:t>6</a:t>
            </a:fld>
            <a:endParaRPr lang="en-US" dirty="0"/>
          </a:p>
        </p:txBody>
      </p:sp>
      <p:sp>
        <p:nvSpPr>
          <p:cNvPr id="7" name="TextBox 6">
            <a:extLst>
              <a:ext uri="{FF2B5EF4-FFF2-40B4-BE49-F238E27FC236}">
                <a16:creationId xmlns:a16="http://schemas.microsoft.com/office/drawing/2014/main" id="{D4033A29-079D-7AEA-67E5-23BA6210A966}"/>
              </a:ext>
            </a:extLst>
          </p:cNvPr>
          <p:cNvSpPr txBox="1"/>
          <p:nvPr/>
        </p:nvSpPr>
        <p:spPr>
          <a:xfrm>
            <a:off x="0" y="0"/>
            <a:ext cx="6096000" cy="7017306"/>
          </a:xfrm>
          <a:prstGeom prst="rect">
            <a:avLst/>
          </a:prstGeom>
          <a:noFill/>
        </p:spPr>
        <p:txBody>
          <a:bodyPr wrap="square" rtlCol="0">
            <a:spAutoFit/>
          </a:bodyPr>
          <a:lstStyle/>
          <a:p>
            <a:r>
              <a:rPr lang="en-US" b="1" u="sng" dirty="0">
                <a:solidFill>
                  <a:srgbClr val="2C2153"/>
                </a:solidFill>
              </a:rPr>
              <a:t>Step 1: </a:t>
            </a:r>
            <a:r>
              <a:rPr lang="en-US" dirty="0"/>
              <a:t>Cami will send you 5 invitations inviting you to become a Program Reviewer for each grant program (JAG, VOCA, JJDP (SF), JJDP (TP) and VAWA). Wait for all five invitations to come through before creating your login ID and password.</a:t>
            </a:r>
          </a:p>
          <a:p>
            <a:endParaRPr lang="en-US" dirty="0"/>
          </a:p>
          <a:p>
            <a:r>
              <a:rPr lang="en-US" b="1" u="sng" dirty="0">
                <a:solidFill>
                  <a:srgbClr val="2C2153"/>
                </a:solidFill>
              </a:rPr>
              <a:t>Step 2: </a:t>
            </a:r>
            <a:r>
              <a:rPr lang="en-US" dirty="0"/>
              <a:t>Once all five invitations are received, please open one invitation, and hit the blue Log In button in the middle of the screen. This will take you to a page titled Create an account for The Alamo Area Council of Governments - Criminal Justice</a:t>
            </a:r>
          </a:p>
          <a:p>
            <a:endParaRPr lang="en-US" dirty="0"/>
          </a:p>
          <a:p>
            <a:r>
              <a:rPr lang="en-US" b="1" u="sng" dirty="0">
                <a:solidFill>
                  <a:srgbClr val="2C2153"/>
                </a:solidFill>
              </a:rPr>
              <a:t>Step 3: </a:t>
            </a:r>
            <a:r>
              <a:rPr lang="en-US" dirty="0"/>
              <a:t>Select the tab on the left at the top titled "I am a new user"</a:t>
            </a:r>
          </a:p>
          <a:p>
            <a:endParaRPr lang="en-US" dirty="0"/>
          </a:p>
          <a:p>
            <a:r>
              <a:rPr lang="en-US" b="1" u="sng" dirty="0">
                <a:solidFill>
                  <a:srgbClr val="2C2153"/>
                </a:solidFill>
              </a:rPr>
              <a:t>Step 4: </a:t>
            </a:r>
            <a:r>
              <a:rPr lang="en-US" dirty="0"/>
              <a:t>Enter your first and last name.</a:t>
            </a:r>
          </a:p>
          <a:p>
            <a:endParaRPr lang="en-US" dirty="0"/>
          </a:p>
          <a:p>
            <a:r>
              <a:rPr lang="en-US" b="1" u="sng" dirty="0">
                <a:solidFill>
                  <a:srgbClr val="2C2153"/>
                </a:solidFill>
              </a:rPr>
              <a:t>Step 5: </a:t>
            </a:r>
            <a:r>
              <a:rPr lang="en-US" dirty="0"/>
              <a:t>Enter your regular email address as </a:t>
            </a:r>
            <a:r>
              <a:rPr lang="en-US" dirty="0">
                <a:hlinkClick r:id="rId2"/>
              </a:rPr>
              <a:t>cgoldspink@aacog.com</a:t>
            </a:r>
            <a:r>
              <a:rPr lang="en-US" dirty="0"/>
              <a:t> (contact Cami if you submitted a summary form with this email address already as you will need a modifier or a completely different email address).</a:t>
            </a:r>
          </a:p>
          <a:p>
            <a:endParaRPr lang="en-US" dirty="0"/>
          </a:p>
          <a:p>
            <a:r>
              <a:rPr lang="en-US" b="1" u="sng" dirty="0">
                <a:solidFill>
                  <a:srgbClr val="2C2153"/>
                </a:solidFill>
              </a:rPr>
              <a:t>Step 6: </a:t>
            </a:r>
            <a:r>
              <a:rPr lang="en-US" dirty="0"/>
              <a:t>Enter a valid phone number. This will be an identifier in the event you forget your password the system will be able to recognize it is you by your phone number. Make sure you enter it correctly.</a:t>
            </a:r>
          </a:p>
          <a:p>
            <a:endParaRPr lang="en-US" dirty="0"/>
          </a:p>
        </p:txBody>
      </p:sp>
      <p:sp>
        <p:nvSpPr>
          <p:cNvPr id="8" name="TextBox 7">
            <a:extLst>
              <a:ext uri="{FF2B5EF4-FFF2-40B4-BE49-F238E27FC236}">
                <a16:creationId xmlns:a16="http://schemas.microsoft.com/office/drawing/2014/main" id="{D718F935-1FF5-685A-40EA-3FE05B665A11}"/>
              </a:ext>
            </a:extLst>
          </p:cNvPr>
          <p:cNvSpPr txBox="1"/>
          <p:nvPr/>
        </p:nvSpPr>
        <p:spPr>
          <a:xfrm>
            <a:off x="6096000" y="24572"/>
            <a:ext cx="6096000" cy="7294305"/>
          </a:xfrm>
          <a:prstGeom prst="rect">
            <a:avLst/>
          </a:prstGeom>
          <a:noFill/>
        </p:spPr>
        <p:txBody>
          <a:bodyPr wrap="square" rtlCol="0">
            <a:spAutoFit/>
          </a:bodyPr>
          <a:lstStyle/>
          <a:p>
            <a:r>
              <a:rPr lang="en-US" b="1" u="sng" dirty="0">
                <a:solidFill>
                  <a:srgbClr val="2C2153"/>
                </a:solidFill>
              </a:rPr>
              <a:t>Step 7: </a:t>
            </a:r>
            <a:r>
              <a:rPr lang="en-US" dirty="0"/>
              <a:t>Enter a password you are comfortable with and will remember. Select the blue eye looking image on the right of the password field so you can see the passwords you entered match.</a:t>
            </a:r>
          </a:p>
          <a:p>
            <a:r>
              <a:rPr lang="en-US" dirty="0"/>
              <a:t>**Your password should be 6 or more characters, including at least one upper case character and one lower case character and one digit.**</a:t>
            </a:r>
          </a:p>
          <a:p>
            <a:endParaRPr lang="en-US" dirty="0"/>
          </a:p>
          <a:p>
            <a:r>
              <a:rPr lang="en-US" b="1" u="sng" dirty="0">
                <a:solidFill>
                  <a:srgbClr val="2C2153"/>
                </a:solidFill>
              </a:rPr>
              <a:t>Step 8: </a:t>
            </a:r>
            <a:r>
              <a:rPr lang="en-US" dirty="0"/>
              <a:t>The system will take you to a screen requiring a 6-digit code – that code will be emailed to you.</a:t>
            </a:r>
          </a:p>
          <a:p>
            <a:endParaRPr lang="en-US" dirty="0"/>
          </a:p>
          <a:p>
            <a:r>
              <a:rPr lang="en-US" b="1" u="sng" dirty="0">
                <a:solidFill>
                  <a:srgbClr val="2C2153"/>
                </a:solidFill>
              </a:rPr>
              <a:t>Step 9: </a:t>
            </a:r>
            <a:r>
              <a:rPr lang="en-US" dirty="0"/>
              <a:t>after you have obtained the 6-digit code – enter it and select next or submit.</a:t>
            </a:r>
          </a:p>
          <a:p>
            <a:endParaRPr lang="en-US" dirty="0"/>
          </a:p>
          <a:p>
            <a:r>
              <a:rPr lang="en-US" b="1" u="sng" dirty="0">
                <a:solidFill>
                  <a:srgbClr val="2C2153"/>
                </a:solidFill>
              </a:rPr>
              <a:t>Step 10: </a:t>
            </a:r>
            <a:r>
              <a:rPr lang="en-US" dirty="0"/>
              <a:t> The system should take you into the portal – go to the programs tab on the left menu bar. When you see the five funding streams select the blue open button on one of them. You should then see a review assignments tab on the left menu bar. Select review assignments – it should show you have zero assignments because I have not assigned any applications yet.</a:t>
            </a:r>
          </a:p>
          <a:p>
            <a:endParaRPr lang="en-US" dirty="0"/>
          </a:p>
          <a:p>
            <a:pPr algn="ctr"/>
            <a:r>
              <a:rPr lang="en-US" b="0" i="0" dirty="0">
                <a:solidFill>
                  <a:srgbClr val="242424"/>
                </a:solidFill>
                <a:effectLst/>
                <a:latin typeface="Calibri" panose="020F0502020204030204" pitchFamily="34" charset="0"/>
              </a:rPr>
              <a:t>Then you are done, and you can log out. </a:t>
            </a:r>
          </a:p>
          <a:p>
            <a:pPr algn="ctr"/>
            <a:r>
              <a:rPr lang="en-US" b="1" u="sng" dirty="0">
                <a:solidFill>
                  <a:srgbClr val="242424"/>
                </a:solidFill>
                <a:highlight>
                  <a:srgbClr val="E99757"/>
                </a:highlight>
                <a:latin typeface="Calibri" panose="020F0502020204030204" pitchFamily="34" charset="0"/>
              </a:rPr>
              <a:t>NOTE: </a:t>
            </a:r>
            <a:r>
              <a:rPr lang="en-US" dirty="0">
                <a:solidFill>
                  <a:srgbClr val="242424"/>
                </a:solidFill>
                <a:highlight>
                  <a:srgbClr val="E99757"/>
                </a:highlight>
                <a:latin typeface="Calibri" panose="020F0502020204030204" pitchFamily="34" charset="0"/>
              </a:rPr>
              <a:t>S</a:t>
            </a:r>
            <a:r>
              <a:rPr lang="en-US" b="0" i="0" dirty="0">
                <a:solidFill>
                  <a:srgbClr val="242424"/>
                </a:solidFill>
                <a:effectLst/>
                <a:highlight>
                  <a:srgbClr val="E99757"/>
                </a:highlight>
                <a:latin typeface="Calibri" panose="020F0502020204030204" pitchFamily="34" charset="0"/>
              </a:rPr>
              <a:t>ave it to your favorites bar so you don’t have to go to the emails to login each time. </a:t>
            </a:r>
            <a:endParaRPr lang="en-US" dirty="0">
              <a:highlight>
                <a:srgbClr val="E99757"/>
              </a:highlight>
            </a:endParaRPr>
          </a:p>
          <a:p>
            <a:endParaRPr lang="en-US" dirty="0"/>
          </a:p>
        </p:txBody>
      </p:sp>
    </p:spTree>
    <p:extLst>
      <p:ext uri="{BB962C8B-B14F-4D97-AF65-F5344CB8AC3E}">
        <p14:creationId xmlns:p14="http://schemas.microsoft.com/office/powerpoint/2010/main" val="404842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5562601" y="2262871"/>
            <a:ext cx="6430616" cy="1661297"/>
          </a:xfrm>
        </p:spPr>
        <p:txBody>
          <a:bodyPr>
            <a:normAutofit/>
          </a:bodyPr>
          <a:lstStyle/>
          <a:p>
            <a:r>
              <a:rPr lang="en-US" dirty="0"/>
              <a:t>Review/Score</a:t>
            </a:r>
            <a:br>
              <a:rPr lang="en-US" dirty="0"/>
            </a:br>
            <a:endParaRPr lang="en-US" sz="1300" b="1" dirty="0">
              <a:solidFill>
                <a:schemeClr val="accent5">
                  <a:lumMod val="50000"/>
                  <a:lumOff val="50000"/>
                </a:schemeClr>
              </a:solidFill>
            </a:endParaRP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295776"/>
            <a:ext cx="3665220" cy="462724"/>
          </a:xfrm>
        </p:spPr>
        <p:txBody>
          <a:bodyPr/>
          <a:lstStyle/>
          <a:p>
            <a:r>
              <a:rPr lang="en-US" dirty="0"/>
              <a:t>The Reviewer Experience</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7</a:t>
            </a:fld>
            <a:endParaRPr lang="en-US" dirty="0"/>
          </a:p>
        </p:txBody>
      </p:sp>
    </p:spTree>
    <p:extLst>
      <p:ext uri="{BB962C8B-B14F-4D97-AF65-F5344CB8AC3E}">
        <p14:creationId xmlns:p14="http://schemas.microsoft.com/office/powerpoint/2010/main" val="183737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0F8D51-039E-54A4-026D-F099AEE362C3}"/>
              </a:ext>
            </a:extLst>
          </p:cNvPr>
          <p:cNvSpPr>
            <a:spLocks noGrp="1"/>
          </p:cNvSpPr>
          <p:nvPr>
            <p:ph type="sldNum" sz="quarter" idx="11"/>
          </p:nvPr>
        </p:nvSpPr>
        <p:spPr/>
        <p:txBody>
          <a:bodyPr/>
          <a:lstStyle/>
          <a:p>
            <a:fld id="{8C2E478F-E849-4A8C-AF1F-CBCC78A7CBFA}" type="slidenum">
              <a:rPr lang="en-US" smtClean="0"/>
              <a:t>8</a:t>
            </a:fld>
            <a:endParaRPr lang="en-US" dirty="0"/>
          </a:p>
        </p:txBody>
      </p:sp>
      <p:pic>
        <p:nvPicPr>
          <p:cNvPr id="7" name="Picture 6">
            <a:extLst>
              <a:ext uri="{FF2B5EF4-FFF2-40B4-BE49-F238E27FC236}">
                <a16:creationId xmlns:a16="http://schemas.microsoft.com/office/drawing/2014/main" id="{09315A7A-116B-9DCE-1730-08EE98B32D51}"/>
              </a:ext>
            </a:extLst>
          </p:cNvPr>
          <p:cNvPicPr>
            <a:picLocks noChangeAspect="1"/>
          </p:cNvPicPr>
          <p:nvPr/>
        </p:nvPicPr>
        <p:blipFill rotWithShape="1">
          <a:blip r:embed="rId2"/>
          <a:srcRect l="31280" t="2639" r="6659" b="7399"/>
          <a:stretch/>
        </p:blipFill>
        <p:spPr>
          <a:xfrm>
            <a:off x="3701911" y="1576081"/>
            <a:ext cx="4788177" cy="3705837"/>
          </a:xfrm>
          <a:prstGeom prst="rect">
            <a:avLst/>
          </a:prstGeom>
        </p:spPr>
      </p:pic>
      <p:sp>
        <p:nvSpPr>
          <p:cNvPr id="4" name="TextBox 3">
            <a:extLst>
              <a:ext uri="{FF2B5EF4-FFF2-40B4-BE49-F238E27FC236}">
                <a16:creationId xmlns:a16="http://schemas.microsoft.com/office/drawing/2014/main" id="{DF5186D4-DEDC-FF20-03B1-F63BC15AE682}"/>
              </a:ext>
            </a:extLst>
          </p:cNvPr>
          <p:cNvSpPr txBox="1"/>
          <p:nvPr/>
        </p:nvSpPr>
        <p:spPr>
          <a:xfrm>
            <a:off x="2445391" y="355545"/>
            <a:ext cx="6828638" cy="923330"/>
          </a:xfrm>
          <a:prstGeom prst="rect">
            <a:avLst/>
          </a:prstGeom>
          <a:noFill/>
        </p:spPr>
        <p:txBody>
          <a:bodyPr wrap="square" rtlCol="0">
            <a:spAutoFit/>
          </a:bodyPr>
          <a:lstStyle/>
          <a:p>
            <a:r>
              <a:rPr lang="en-US" dirty="0"/>
              <a:t>Reviewers will receive an email notification when they have new assignments to review and provide feedback. It will look like the screenshot below:</a:t>
            </a:r>
          </a:p>
        </p:txBody>
      </p:sp>
    </p:spTree>
    <p:extLst>
      <p:ext uri="{BB962C8B-B14F-4D97-AF65-F5344CB8AC3E}">
        <p14:creationId xmlns:p14="http://schemas.microsoft.com/office/powerpoint/2010/main" val="64619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AD300-38BD-5E83-A622-6C5B566AE536}"/>
              </a:ext>
            </a:extLst>
          </p:cNvPr>
          <p:cNvSpPr>
            <a:spLocks noGrp="1"/>
          </p:cNvSpPr>
          <p:nvPr>
            <p:ph type="sldNum" sz="quarter" idx="11"/>
          </p:nvPr>
        </p:nvSpPr>
        <p:spPr/>
        <p:txBody>
          <a:bodyPr/>
          <a:lstStyle/>
          <a:p>
            <a:fld id="{8C2E478F-E849-4A8C-AF1F-CBCC78A7CBFA}" type="slidenum">
              <a:rPr lang="en-US" smtClean="0"/>
              <a:t>9</a:t>
            </a:fld>
            <a:endParaRPr lang="en-US" dirty="0"/>
          </a:p>
        </p:txBody>
      </p:sp>
      <p:sp>
        <p:nvSpPr>
          <p:cNvPr id="4" name="TextBox 3">
            <a:extLst>
              <a:ext uri="{FF2B5EF4-FFF2-40B4-BE49-F238E27FC236}">
                <a16:creationId xmlns:a16="http://schemas.microsoft.com/office/drawing/2014/main" id="{347B294D-2907-E9F2-1363-B5400A16EF6A}"/>
              </a:ext>
            </a:extLst>
          </p:cNvPr>
          <p:cNvSpPr txBox="1"/>
          <p:nvPr/>
        </p:nvSpPr>
        <p:spPr>
          <a:xfrm>
            <a:off x="1531761" y="474018"/>
            <a:ext cx="8239243" cy="923330"/>
          </a:xfrm>
          <a:prstGeom prst="rect">
            <a:avLst/>
          </a:prstGeom>
          <a:noFill/>
        </p:spPr>
        <p:txBody>
          <a:bodyPr wrap="none" rtlCol="0">
            <a:spAutoFit/>
          </a:bodyPr>
          <a:lstStyle/>
          <a:p>
            <a:r>
              <a:rPr lang="en-US" dirty="0"/>
              <a:t>When a reviewer logs into the program, unless they are also a program administrator, </a:t>
            </a:r>
          </a:p>
          <a:p>
            <a:r>
              <a:rPr lang="en-US" dirty="0"/>
              <a:t>they will only see review related pages within that program. Typically, that is the </a:t>
            </a:r>
          </a:p>
          <a:p>
            <a:r>
              <a:rPr lang="en-US" dirty="0"/>
              <a:t>Program Info page and the Review assignments page. </a:t>
            </a:r>
          </a:p>
        </p:txBody>
      </p:sp>
      <p:pic>
        <p:nvPicPr>
          <p:cNvPr id="6" name="Picture 5">
            <a:extLst>
              <a:ext uri="{FF2B5EF4-FFF2-40B4-BE49-F238E27FC236}">
                <a16:creationId xmlns:a16="http://schemas.microsoft.com/office/drawing/2014/main" id="{8E71CB10-DFA8-2E00-1C12-4AB295BE59F6}"/>
              </a:ext>
            </a:extLst>
          </p:cNvPr>
          <p:cNvPicPr>
            <a:picLocks noChangeAspect="1"/>
          </p:cNvPicPr>
          <p:nvPr/>
        </p:nvPicPr>
        <p:blipFill rotWithShape="1">
          <a:blip r:embed="rId2"/>
          <a:srcRect t="23093" b="25086"/>
          <a:stretch/>
        </p:blipFill>
        <p:spPr>
          <a:xfrm>
            <a:off x="198783" y="1397348"/>
            <a:ext cx="11568776" cy="5276917"/>
          </a:xfrm>
          <a:prstGeom prst="rect">
            <a:avLst/>
          </a:prstGeom>
        </p:spPr>
      </p:pic>
    </p:spTree>
    <p:extLst>
      <p:ext uri="{BB962C8B-B14F-4D97-AF65-F5344CB8AC3E}">
        <p14:creationId xmlns:p14="http://schemas.microsoft.com/office/powerpoint/2010/main" val="183419835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 id="{969BE826-8665-45F1-A77E-2C1BF61E0D92}" vid="{76896FC0-3EF9-4C10-B34C-BB4B0D9C6D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98FBE2D96D942AC37E4CB9A4100BB" ma:contentTypeVersion="4" ma:contentTypeDescription="Create a new document." ma:contentTypeScope="" ma:versionID="5ec669f915d851a1f64d6d6f8df3f6d4">
  <xsd:schema xmlns:xsd="http://www.w3.org/2001/XMLSchema" xmlns:xs="http://www.w3.org/2001/XMLSchema" xmlns:p="http://schemas.microsoft.com/office/2006/metadata/properties" xmlns:ns3="98577a38-424c-4ef2-bf8a-08931cdbb9f5" targetNamespace="http://schemas.microsoft.com/office/2006/metadata/properties" ma:root="true" ma:fieldsID="0705baa27734dd2c6bc3f524cabdd8be" ns3:_="">
    <xsd:import namespace="98577a38-424c-4ef2-bf8a-08931cdbb9f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77a38-424c-4ef2-bf8a-08931cdbb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577a38-424c-4ef2-bf8a-08931cdbb9f5" xsi:nil="true"/>
  </documentManagement>
</p:properties>
</file>

<file path=customXml/itemProps1.xml><?xml version="1.0" encoding="utf-8"?>
<ds:datastoreItem xmlns:ds="http://schemas.openxmlformats.org/officeDocument/2006/customXml" ds:itemID="{99E4EAC9-33DC-4CF0-BA31-C98F61CE4785}">
  <ds:schemaRefs>
    <ds:schemaRef ds:uri="http://schemas.microsoft.com/sharepoint/v3/contenttype/forms"/>
  </ds:schemaRefs>
</ds:datastoreItem>
</file>

<file path=customXml/itemProps2.xml><?xml version="1.0" encoding="utf-8"?>
<ds:datastoreItem xmlns:ds="http://schemas.openxmlformats.org/officeDocument/2006/customXml" ds:itemID="{0B025F05-023C-4858-BE1A-61EF9374E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77a38-424c-4ef2-bf8a-08931cdbb9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2A8ED-1331-4C1D-8649-743D7BE164D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98577a38-424c-4ef2-bf8a-08931cdbb9f5"/>
    <ds:schemaRef ds:uri="http://www.w3.org/XML/1998/namespace"/>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{F9ECB01A-7E46-45EF-8199-B98CABF0FD9C}tf55661986_win32</Template>
  <TotalTime>1253</TotalTime>
  <Words>910</Words>
  <Application>Microsoft Office PowerPoint</Application>
  <PresentationFormat>Widescreen</PresentationFormat>
  <Paragraphs>108</Paragraphs>
  <Slides>41</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Biome Light</vt:lpstr>
      <vt:lpstr>Calibri</vt:lpstr>
      <vt:lpstr>Calibri Light</vt:lpstr>
      <vt:lpstr>Wingdings</vt:lpstr>
      <vt:lpstr>Office Theme</vt:lpstr>
      <vt:lpstr>Zengine Ii by WizeHive</vt:lpstr>
      <vt:lpstr>Contents</vt:lpstr>
      <vt:lpstr>Overview</vt:lpstr>
      <vt:lpstr>Create a login</vt:lpstr>
      <vt:lpstr>PowerPoint Presentation</vt:lpstr>
      <vt:lpstr>PowerPoint Presentation</vt:lpstr>
      <vt:lpstr>Review/Score </vt:lpstr>
      <vt:lpstr>PowerPoint Presentation</vt:lpstr>
      <vt:lpstr>PowerPoint Presentation</vt:lpstr>
      <vt:lpstr>PowerPoint Presentation</vt:lpstr>
      <vt:lpstr>PowerPoint Presentation</vt:lpstr>
      <vt:lpstr>PowerPoint Presentation</vt:lpstr>
      <vt:lpstr>PowerPoint Presentation</vt:lpstr>
      <vt:lpstr>Reviewing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expect</vt:lpstr>
      <vt:lpstr>2/8/2024 – applicants completed submitting summary forms 2/13/2024 – first score training 2/13/2024 -3/15/2024 – Cog staff admin round  3/15/2024 - begin uploading grant application summaries from EGRANTS 4/15/2024 - 4/16/2024 – grant scoring dATES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Zengine Ii by WizeHive</dc:title>
  <dc:creator>Cami C. Goldspink</dc:creator>
  <cp:lastModifiedBy>Cami C. Goldspink</cp:lastModifiedBy>
  <cp:revision>17</cp:revision>
  <dcterms:created xsi:type="dcterms:W3CDTF">2023-11-28T20:12:25Z</dcterms:created>
  <dcterms:modified xsi:type="dcterms:W3CDTF">2024-03-20T17:24:49Z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0x01010095398FBE2D96D942AC37E4CB9A4100BB</vt:lpwstr>
  </property>
  <property fmtid="{D5CDD505-2E9C-101B-9397-08002B2CF9AE}" pid="3" name="MediaServiceImageTags">
    <vt:lpwstr/>
  </property>
</Properties>
</file>