
<file path=[Content_Types].xml><?xml version="1.0" encoding="utf-8"?>
<Types xmlns="http://schemas.openxmlformats.org/package/2006/content-types">
  <Default Extension="emf" ContentType="image/x-emf"/>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8" r:id="rId1"/>
  </p:sldMasterIdLst>
  <p:notesMasterIdLst>
    <p:notesMasterId r:id="rId43"/>
  </p:notesMasterIdLst>
  <p:handoutMasterIdLst>
    <p:handoutMasterId r:id="rId44"/>
  </p:handoutMasterIdLst>
  <p:sldIdLst>
    <p:sldId id="299" r:id="rId2"/>
    <p:sldId id="484" r:id="rId3"/>
    <p:sldId id="340" r:id="rId4"/>
    <p:sldId id="347" r:id="rId5"/>
    <p:sldId id="399" r:id="rId6"/>
    <p:sldId id="375" r:id="rId7"/>
    <p:sldId id="492" r:id="rId8"/>
    <p:sldId id="491" r:id="rId9"/>
    <p:sldId id="371" r:id="rId10"/>
    <p:sldId id="383" r:id="rId11"/>
    <p:sldId id="376" r:id="rId12"/>
    <p:sldId id="485" r:id="rId13"/>
    <p:sldId id="486" r:id="rId14"/>
    <p:sldId id="487" r:id="rId15"/>
    <p:sldId id="389" r:id="rId16"/>
    <p:sldId id="488" r:id="rId17"/>
    <p:sldId id="474" r:id="rId18"/>
    <p:sldId id="475" r:id="rId19"/>
    <p:sldId id="493" r:id="rId20"/>
    <p:sldId id="489" r:id="rId21"/>
    <p:sldId id="446" r:id="rId22"/>
    <p:sldId id="449" r:id="rId23"/>
    <p:sldId id="447" r:id="rId24"/>
    <p:sldId id="451" r:id="rId25"/>
    <p:sldId id="477" r:id="rId26"/>
    <p:sldId id="478" r:id="rId27"/>
    <p:sldId id="479" r:id="rId28"/>
    <p:sldId id="480" r:id="rId29"/>
    <p:sldId id="481" r:id="rId30"/>
    <p:sldId id="482" r:id="rId31"/>
    <p:sldId id="483" r:id="rId32"/>
    <p:sldId id="450" r:id="rId33"/>
    <p:sldId id="452" r:id="rId34"/>
    <p:sldId id="453" r:id="rId35"/>
    <p:sldId id="454" r:id="rId36"/>
    <p:sldId id="394" r:id="rId37"/>
    <p:sldId id="398" r:id="rId38"/>
    <p:sldId id="396" r:id="rId39"/>
    <p:sldId id="397" r:id="rId40"/>
    <p:sldId id="490" r:id="rId41"/>
    <p:sldId id="312" r:id="rId42"/>
  </p:sldIdLst>
  <p:sldSz cx="9144000" cy="5143500" type="screen16x9"/>
  <p:notesSz cx="7023100" cy="9309100"/>
  <p:embeddedFontLst>
    <p:embeddedFont>
      <p:font typeface="Lucida Sans Unicode" panose="020B0602030504020204" pitchFamily="34" charset="0"/>
      <p:regular r:id="rId45"/>
    </p:embeddedFont>
    <p:embeddedFont>
      <p:font typeface="Verdana" panose="020B0604030504040204" pitchFamily="34" charset="0"/>
      <p:regular r:id="rId46"/>
      <p:bold r:id="rId47"/>
      <p:italic r:id="rId48"/>
      <p:boldItalic r:id="rId4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ane Rath" initials="DR" lastIdx="1" clrIdx="0">
    <p:extLst>
      <p:ext uri="{19B8F6BF-5375-455C-9EA6-DF929625EA0E}">
        <p15:presenceInfo xmlns:p15="http://schemas.microsoft.com/office/powerpoint/2012/main" userId="S-1-5-21-948789634-1214987043-941767090-50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637" autoAdjust="0"/>
    <p:restoredTop sz="82874" autoAdjust="0"/>
  </p:normalViewPr>
  <p:slideViewPr>
    <p:cSldViewPr>
      <p:cViewPr varScale="1">
        <p:scale>
          <a:sx n="73" d="100"/>
          <a:sy n="73" d="100"/>
        </p:scale>
        <p:origin x="544" y="48"/>
      </p:cViewPr>
      <p:guideLst>
        <p:guide orient="horz" pos="1620"/>
        <p:guide pos="2880"/>
      </p:guideLst>
    </p:cSldViewPr>
  </p:slideViewPr>
  <p:outlineViewPr>
    <p:cViewPr>
      <p:scale>
        <a:sx n="33" d="100"/>
        <a:sy n="33" d="100"/>
      </p:scale>
      <p:origin x="0" y="-1506"/>
    </p:cViewPr>
  </p:outlineViewPr>
  <p:notesTextViewPr>
    <p:cViewPr>
      <p:scale>
        <a:sx n="1" d="1"/>
        <a:sy n="1" d="1"/>
      </p:scale>
      <p:origin x="0" y="0"/>
    </p:cViewPr>
  </p:notesTextViewPr>
  <p:sorterViewPr>
    <p:cViewPr varScale="1">
      <p:scale>
        <a:sx n="100" d="100"/>
        <a:sy n="100" d="100"/>
      </p:scale>
      <p:origin x="0" y="-8264"/>
    </p:cViewPr>
  </p:sorterViewPr>
  <p:notesViewPr>
    <p:cSldViewPr>
      <p:cViewPr varScale="1">
        <p:scale>
          <a:sx n="52" d="100"/>
          <a:sy n="52" d="100"/>
        </p:scale>
        <p:origin x="2652" y="6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font" Target="fonts/font3.fntdata"/><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1.fntdata"/><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font" Target="fonts/font4.fntdata"/><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43238" cy="466725"/>
          </a:xfrm>
          <a:prstGeom prst="rect">
            <a:avLst/>
          </a:prstGeom>
        </p:spPr>
        <p:txBody>
          <a:bodyPr vert="horz" lIns="91440" tIns="45720" rIns="91440" bIns="45720" rtlCol="0"/>
          <a:lstStyle>
            <a:lvl1pPr algn="l">
              <a:defRPr sz="1200"/>
            </a:lvl1pPr>
          </a:lstStyle>
          <a:p>
            <a:r>
              <a:rPr lang="en-US" dirty="0"/>
              <a:t>2020 CJAC Scoring and Prioritization Training</a:t>
            </a:r>
          </a:p>
        </p:txBody>
      </p:sp>
      <p:sp>
        <p:nvSpPr>
          <p:cNvPr id="3" name="Date Placeholder 2"/>
          <p:cNvSpPr>
            <a:spLocks noGrp="1"/>
          </p:cNvSpPr>
          <p:nvPr>
            <p:ph type="dt" sz="quarter" idx="1"/>
          </p:nvPr>
        </p:nvSpPr>
        <p:spPr>
          <a:xfrm>
            <a:off x="3978275" y="3"/>
            <a:ext cx="3043238" cy="466725"/>
          </a:xfrm>
          <a:prstGeom prst="rect">
            <a:avLst/>
          </a:prstGeom>
        </p:spPr>
        <p:txBody>
          <a:bodyPr vert="horz" lIns="91440" tIns="45720" rIns="91440" bIns="45720" rtlCol="0"/>
          <a:lstStyle>
            <a:lvl1pPr algn="r">
              <a:defRPr sz="1200"/>
            </a:lvl1pPr>
          </a:lstStyle>
          <a:p>
            <a:fld id="{9D6BF075-963E-4F44-9F64-9218CF84763E}" type="datetimeFigureOut">
              <a:rPr lang="en-US" smtClean="0"/>
              <a:t>2/13/2024</a:t>
            </a:fld>
            <a:endParaRPr lang="en-US"/>
          </a:p>
        </p:txBody>
      </p:sp>
      <p:sp>
        <p:nvSpPr>
          <p:cNvPr id="4" name="Footer Placeholder 3"/>
          <p:cNvSpPr>
            <a:spLocks noGrp="1"/>
          </p:cNvSpPr>
          <p:nvPr>
            <p:ph type="ftr" sz="quarter" idx="2"/>
          </p:nvPr>
        </p:nvSpPr>
        <p:spPr>
          <a:xfrm>
            <a:off x="0" y="8842378"/>
            <a:ext cx="3043238" cy="466725"/>
          </a:xfrm>
          <a:prstGeom prst="rect">
            <a:avLst/>
          </a:prstGeom>
        </p:spPr>
        <p:txBody>
          <a:bodyPr vert="horz" lIns="91440" tIns="45720" rIns="91440" bIns="45720" rtlCol="0" anchor="b"/>
          <a:lstStyle>
            <a:lvl1pPr algn="l">
              <a:defRPr sz="1200"/>
            </a:lvl1pPr>
          </a:lstStyle>
          <a:p>
            <a:r>
              <a:rPr lang="en-US" dirty="0"/>
              <a:t>AACOG Criminal Justice</a:t>
            </a:r>
          </a:p>
        </p:txBody>
      </p:sp>
      <p:sp>
        <p:nvSpPr>
          <p:cNvPr id="5" name="Slide Number Placeholder 4"/>
          <p:cNvSpPr>
            <a:spLocks noGrp="1"/>
          </p:cNvSpPr>
          <p:nvPr>
            <p:ph type="sldNum" sz="quarter" idx="3"/>
          </p:nvPr>
        </p:nvSpPr>
        <p:spPr>
          <a:xfrm>
            <a:off x="3978275" y="8842378"/>
            <a:ext cx="3043238" cy="466725"/>
          </a:xfrm>
          <a:prstGeom prst="rect">
            <a:avLst/>
          </a:prstGeom>
        </p:spPr>
        <p:txBody>
          <a:bodyPr vert="horz" lIns="91440" tIns="45720" rIns="91440" bIns="45720" rtlCol="0" anchor="b"/>
          <a:lstStyle>
            <a:lvl1pPr algn="r">
              <a:defRPr sz="1200"/>
            </a:lvl1pPr>
          </a:lstStyle>
          <a:p>
            <a:fld id="{C947CF74-161F-4796-80B8-79E4BEE38C28}" type="slidenum">
              <a:rPr lang="en-US" smtClean="0"/>
              <a:t>‹#›</a:t>
            </a:fld>
            <a:endParaRPr lang="en-US"/>
          </a:p>
        </p:txBody>
      </p:sp>
    </p:spTree>
    <p:extLst>
      <p:ext uri="{BB962C8B-B14F-4D97-AF65-F5344CB8AC3E}">
        <p14:creationId xmlns:p14="http://schemas.microsoft.com/office/powerpoint/2010/main" val="3541545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409575" y="698500"/>
            <a:ext cx="6205538"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02313" y="4421826"/>
            <a:ext cx="5618479" cy="4189095"/>
          </a:xfrm>
          <a:prstGeom prst="rect">
            <a:avLst/>
          </a:prstGeom>
          <a:noFill/>
          <a:ln>
            <a:noFill/>
          </a:ln>
        </p:spPr>
        <p:txBody>
          <a:bodyPr lIns="93308" tIns="93308" rIns="93308" bIns="93308"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6328883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Tree>
    <p:extLst>
      <p:ext uri="{BB962C8B-B14F-4D97-AF65-F5344CB8AC3E}">
        <p14:creationId xmlns:p14="http://schemas.microsoft.com/office/powerpoint/2010/main" val="1657148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358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200" dirty="0"/>
              <a:t>This section reviews the Bylaws regarding applications that are partially funded or unfunded by CJAC.</a:t>
            </a:r>
            <a:r>
              <a:rPr lang="en-US" sz="1200" baseline="0" dirty="0"/>
              <a:t> </a:t>
            </a:r>
          </a:p>
          <a:p>
            <a:pPr eaLnBrk="1" hangingPunct="1">
              <a:spcBef>
                <a:spcPct val="0"/>
              </a:spcBef>
            </a:pPr>
            <a:endParaRPr lang="en-US" sz="1200" baseline="0" dirty="0"/>
          </a:p>
          <a:p>
            <a:pPr eaLnBrk="1" hangingPunct="1">
              <a:spcBef>
                <a:spcPct val="0"/>
              </a:spcBef>
            </a:pPr>
            <a:r>
              <a:rPr lang="en-US" sz="2000" dirty="0"/>
              <a:t>16.Application Review </a:t>
            </a:r>
          </a:p>
          <a:p>
            <a:pPr eaLnBrk="1" hangingPunct="1">
              <a:spcBef>
                <a:spcPct val="0"/>
              </a:spcBef>
            </a:pPr>
            <a:r>
              <a:rPr lang="en-US" sz="2000" dirty="0"/>
              <a:t>16.1. CJAC shall participate in the CJD Grant Application Review Process each year to provide regional referrals to the CJD. </a:t>
            </a:r>
          </a:p>
          <a:p>
            <a:pPr eaLnBrk="1" hangingPunct="1">
              <a:spcBef>
                <a:spcPct val="0"/>
              </a:spcBef>
            </a:pPr>
            <a:r>
              <a:rPr lang="en-US" sz="2000" dirty="0"/>
              <a:t>16.2. CJAC must vote to give an application that will be recommended for funding a “Favorable Review”. Alternatively, CJAC must vote to give an application that will not be recommended for funding an “Unfavorable Review”. </a:t>
            </a:r>
          </a:p>
          <a:p>
            <a:pPr eaLnBrk="1" hangingPunct="1">
              <a:spcBef>
                <a:spcPct val="0"/>
              </a:spcBef>
            </a:pPr>
            <a:r>
              <a:rPr lang="en-US" sz="2000" dirty="0"/>
              <a:t>16.2.1. Grant applicants must meet all requirements set within these bylaws and CJAC Grant Application Guidelines to receive a favorable review. </a:t>
            </a:r>
          </a:p>
          <a:p>
            <a:pPr eaLnBrk="1" hangingPunct="1">
              <a:spcBef>
                <a:spcPct val="0"/>
              </a:spcBef>
            </a:pPr>
            <a:r>
              <a:rPr lang="en-US" sz="2000" dirty="0"/>
              <a:t>16.2.2. CJAC may not send forth an application to the AACOG Board of Directors without a recommendation. </a:t>
            </a:r>
          </a:p>
          <a:p>
            <a:pPr eaLnBrk="1" hangingPunct="1">
              <a:spcBef>
                <a:spcPct val="0"/>
              </a:spcBef>
            </a:pPr>
            <a:r>
              <a:rPr lang="en-US" sz="2000" dirty="0"/>
              <a:t>16.2.3. CJAC will provide application scores and recommend application budgets to AACOG staff to create the Priority Ranking Sheet. 16.2.4. AACOG Staff will provide the ranks and recommended budgets for each application to CJD. </a:t>
            </a:r>
            <a:endParaRPr lang="en-US" sz="1200" dirty="0"/>
          </a:p>
        </p:txBody>
      </p:sp>
    </p:spTree>
    <p:extLst>
      <p:ext uri="{BB962C8B-B14F-4D97-AF65-F5344CB8AC3E}">
        <p14:creationId xmlns:p14="http://schemas.microsoft.com/office/powerpoint/2010/main" val="10336865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358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200" dirty="0"/>
              <a:t>This section reviews the bylaws explaining</a:t>
            </a:r>
            <a:r>
              <a:rPr lang="en-US" sz="1200" baseline="0" dirty="0"/>
              <a:t> the details of the scoring and prioritization process. </a:t>
            </a:r>
          </a:p>
          <a:p>
            <a:pPr eaLnBrk="1" hangingPunct="1">
              <a:spcBef>
                <a:spcPct val="0"/>
              </a:spcBef>
            </a:pPr>
            <a:endParaRPr lang="en-US" sz="1200" baseline="0" dirty="0"/>
          </a:p>
          <a:p>
            <a:pPr eaLnBrk="1" hangingPunct="1">
              <a:spcBef>
                <a:spcPct val="0"/>
              </a:spcBef>
            </a:pPr>
            <a:r>
              <a:rPr lang="en-US" sz="2000" dirty="0"/>
              <a:t>17.CJAC Scoring Requirements </a:t>
            </a:r>
          </a:p>
          <a:p>
            <a:pPr eaLnBrk="1" hangingPunct="1">
              <a:spcBef>
                <a:spcPct val="0"/>
              </a:spcBef>
            </a:pPr>
            <a:r>
              <a:rPr lang="en-US" sz="2000" dirty="0"/>
              <a:t>17.1. AACOG Staff will provide CJAC Members with CJAC Scoring Workshops. Criminal Justice Advisory Committee Bylaws 9 </a:t>
            </a:r>
          </a:p>
          <a:p>
            <a:pPr eaLnBrk="1" hangingPunct="1">
              <a:spcBef>
                <a:spcPct val="0"/>
              </a:spcBef>
            </a:pPr>
            <a:r>
              <a:rPr lang="en-US" sz="2000" dirty="0"/>
              <a:t>17.1.1. In order to score, CJAC Members must attend a CJAC Scoring Workshop on their first term and every two years thereafter. 17.2. AACOG Staff will provide a Score Tool to CJAC Members that follows CJD requirements and is approved by the CJAC. CJAC Members must use the provided Score Tool to submit application scores. </a:t>
            </a:r>
            <a:endParaRPr lang="en-US" sz="1200" dirty="0"/>
          </a:p>
        </p:txBody>
      </p:sp>
    </p:spTree>
    <p:extLst>
      <p:ext uri="{BB962C8B-B14F-4D97-AF65-F5344CB8AC3E}">
        <p14:creationId xmlns:p14="http://schemas.microsoft.com/office/powerpoint/2010/main" val="3534591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358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200" dirty="0"/>
              <a:t>This section reviews the bylaws explaining</a:t>
            </a:r>
            <a:r>
              <a:rPr lang="en-US" sz="1200" baseline="0" dirty="0"/>
              <a:t> the details of the scoring and prioritization process. </a:t>
            </a:r>
          </a:p>
          <a:p>
            <a:pPr eaLnBrk="1" hangingPunct="1">
              <a:spcBef>
                <a:spcPct val="0"/>
              </a:spcBef>
            </a:pPr>
            <a:endParaRPr lang="en-US" sz="1200" baseline="0" dirty="0"/>
          </a:p>
          <a:p>
            <a:pPr eaLnBrk="1" hangingPunct="1">
              <a:spcBef>
                <a:spcPct val="0"/>
              </a:spcBef>
            </a:pPr>
            <a:r>
              <a:rPr lang="en-US" sz="2000" dirty="0"/>
              <a:t>18.Tabulation and Ranking </a:t>
            </a:r>
          </a:p>
          <a:p>
            <a:pPr eaLnBrk="1" hangingPunct="1">
              <a:spcBef>
                <a:spcPct val="0"/>
              </a:spcBef>
            </a:pPr>
            <a:r>
              <a:rPr lang="en-US" sz="2000" dirty="0"/>
              <a:t>18.1. AACOG staff will tabulate the scores rendered by the CJAC and report the priority ranking for the grant applications based on their total score average. AACOG staff will dismiss the highest and lowest scores submitted by CJAC members when formulating the average score. </a:t>
            </a:r>
          </a:p>
          <a:p>
            <a:pPr eaLnBrk="1" hangingPunct="1">
              <a:spcBef>
                <a:spcPct val="0"/>
              </a:spcBef>
            </a:pPr>
            <a:r>
              <a:rPr lang="en-US" sz="2000" dirty="0"/>
              <a:t>18.2. AACOG staff shall provide written notification of scores and rankings to all scored grant applicants within 14 days of approval by the AACOG Board of Directors. </a:t>
            </a:r>
          </a:p>
          <a:p>
            <a:pPr eaLnBrk="1" hangingPunct="1">
              <a:spcBef>
                <a:spcPct val="0"/>
              </a:spcBef>
            </a:pPr>
            <a:r>
              <a:rPr lang="en-US" sz="2000" dirty="0"/>
              <a:t>18.2.1. No grant applicant will receive verbal, written, or any other type of communication of Board of Directors’ approved scores, ranking, or recommended funding prior to the release of the approved Priority Ranking Sheet. </a:t>
            </a:r>
            <a:endParaRPr lang="en-US" sz="1200" dirty="0"/>
          </a:p>
        </p:txBody>
      </p:sp>
    </p:spTree>
    <p:extLst>
      <p:ext uri="{BB962C8B-B14F-4D97-AF65-F5344CB8AC3E}">
        <p14:creationId xmlns:p14="http://schemas.microsoft.com/office/powerpoint/2010/main" val="38207858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358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200" dirty="0"/>
              <a:t>This section reviews the bylaws explaining</a:t>
            </a:r>
            <a:r>
              <a:rPr lang="en-US" sz="1200" baseline="0" dirty="0"/>
              <a:t> the details of the scoring and prioritization process. </a:t>
            </a:r>
          </a:p>
          <a:p>
            <a:pPr eaLnBrk="1" hangingPunct="1">
              <a:spcBef>
                <a:spcPct val="0"/>
              </a:spcBef>
            </a:pPr>
            <a:endParaRPr lang="en-US" sz="1200" baseline="0" dirty="0"/>
          </a:p>
          <a:p>
            <a:pPr eaLnBrk="1" hangingPunct="1">
              <a:spcBef>
                <a:spcPct val="0"/>
              </a:spcBef>
            </a:pPr>
            <a:r>
              <a:rPr lang="en-US" sz="2000" dirty="0"/>
              <a:t>20.Funding Recommendations </a:t>
            </a:r>
          </a:p>
          <a:p>
            <a:pPr eaLnBrk="1" hangingPunct="1">
              <a:spcBef>
                <a:spcPct val="0"/>
              </a:spcBef>
            </a:pPr>
            <a:r>
              <a:rPr lang="en-US" sz="2000" dirty="0"/>
              <a:t>20.1. CJAC may recommend funds that are equal or less than the funds requested on an application, including exempt programs, for any other reason that it deems necessary and appropriate. </a:t>
            </a:r>
          </a:p>
          <a:p>
            <a:pPr eaLnBrk="1" hangingPunct="1">
              <a:spcBef>
                <a:spcPct val="0"/>
              </a:spcBef>
            </a:pPr>
            <a:r>
              <a:rPr lang="en-US" sz="2000" dirty="0"/>
              <a:t>20.2. CJAC may determine which applications to recommend for funding and which applications should not be recommended for funding. </a:t>
            </a:r>
          </a:p>
          <a:p>
            <a:pPr eaLnBrk="1" hangingPunct="1">
              <a:spcBef>
                <a:spcPct val="0"/>
              </a:spcBef>
            </a:pPr>
            <a:r>
              <a:rPr lang="en-US" sz="2000" dirty="0"/>
              <a:t>20.3. Funding recommendations on grant applications are based upon: </a:t>
            </a:r>
          </a:p>
          <a:p>
            <a:pPr eaLnBrk="1" hangingPunct="1">
              <a:spcBef>
                <a:spcPct val="0"/>
              </a:spcBef>
            </a:pPr>
            <a:r>
              <a:rPr lang="en-US" sz="2000" dirty="0"/>
              <a:t>20.3.1. Any state strategies identified by The Office of The Governor – Criminal Justice Division; Criminal Justice Advisory Committee Bylaws 10 </a:t>
            </a:r>
          </a:p>
          <a:p>
            <a:pPr eaLnBrk="1" hangingPunct="1">
              <a:spcBef>
                <a:spcPct val="0"/>
              </a:spcBef>
            </a:pPr>
            <a:r>
              <a:rPr lang="en-US" sz="2000" dirty="0"/>
              <a:t>20.3.2. Availability of regional funds for each funding stream; </a:t>
            </a:r>
          </a:p>
          <a:p>
            <a:pPr eaLnBrk="1" hangingPunct="1">
              <a:spcBef>
                <a:spcPct val="0"/>
              </a:spcBef>
            </a:pPr>
            <a:r>
              <a:rPr lang="en-US" sz="2000" dirty="0"/>
              <a:t>20.3.3. Criminal justice priorities identified in the most recently completed strategic plan; </a:t>
            </a:r>
          </a:p>
          <a:p>
            <a:pPr eaLnBrk="1" hangingPunct="1">
              <a:spcBef>
                <a:spcPct val="0"/>
              </a:spcBef>
            </a:pPr>
            <a:r>
              <a:rPr lang="en-US" sz="2000" dirty="0"/>
              <a:t>20.3.4. The eligibility, reasonableness, and cost effectiveness of the proposed project; and </a:t>
            </a:r>
          </a:p>
          <a:p>
            <a:pPr eaLnBrk="1" hangingPunct="1">
              <a:spcBef>
                <a:spcPct val="0"/>
              </a:spcBef>
            </a:pPr>
            <a:r>
              <a:rPr lang="en-US" sz="2000" dirty="0"/>
              <a:t>20.3.5. Current AACOG policies and bylaws. </a:t>
            </a:r>
          </a:p>
          <a:p>
            <a:pPr eaLnBrk="1" hangingPunct="1">
              <a:spcBef>
                <a:spcPct val="0"/>
              </a:spcBef>
            </a:pPr>
            <a:r>
              <a:rPr lang="en-US" sz="2000" dirty="0"/>
              <a:t>20.4. The decision to not recommend an application for funding will be reported to CJD.</a:t>
            </a:r>
            <a:endParaRPr lang="en-US" sz="1200" dirty="0"/>
          </a:p>
        </p:txBody>
      </p:sp>
    </p:spTree>
    <p:extLst>
      <p:ext uri="{BB962C8B-B14F-4D97-AF65-F5344CB8AC3E}">
        <p14:creationId xmlns:p14="http://schemas.microsoft.com/office/powerpoint/2010/main" val="3428288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358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200" dirty="0"/>
              <a:t>This section reviews the bylaws explaining</a:t>
            </a:r>
            <a:r>
              <a:rPr lang="en-US" sz="1200" baseline="0" dirty="0"/>
              <a:t> the details of the scoring and prioritization process. </a:t>
            </a:r>
          </a:p>
          <a:p>
            <a:pPr eaLnBrk="1" hangingPunct="1">
              <a:spcBef>
                <a:spcPct val="0"/>
              </a:spcBef>
            </a:pPr>
            <a:endParaRPr lang="en-US" sz="1200" baseline="0" dirty="0"/>
          </a:p>
          <a:p>
            <a:pPr eaLnBrk="1" hangingPunct="1">
              <a:spcBef>
                <a:spcPct val="0"/>
              </a:spcBef>
            </a:pPr>
            <a:r>
              <a:rPr lang="en-US" sz="2000" dirty="0"/>
              <a:t>21.Appeal Process </a:t>
            </a:r>
          </a:p>
          <a:p>
            <a:pPr eaLnBrk="1" hangingPunct="1">
              <a:spcBef>
                <a:spcPct val="0"/>
              </a:spcBef>
            </a:pPr>
            <a:r>
              <a:rPr lang="en-US" sz="2000" dirty="0"/>
              <a:t>21.1. CJD Grant Applicants may appeal an Unfavorable Review made by the CJAC. </a:t>
            </a:r>
          </a:p>
          <a:p>
            <a:pPr eaLnBrk="1" hangingPunct="1">
              <a:spcBef>
                <a:spcPct val="0"/>
              </a:spcBef>
            </a:pPr>
            <a:r>
              <a:rPr lang="en-US" sz="2000" dirty="0"/>
              <a:t>21.1.1. To appeal an Unfavorable Review, grant applicants must contact AACOG staff of their appeal within five working days of the Unfavorable Review by CJAC. </a:t>
            </a:r>
          </a:p>
          <a:p>
            <a:pPr eaLnBrk="1" hangingPunct="1">
              <a:spcBef>
                <a:spcPct val="0"/>
              </a:spcBef>
            </a:pPr>
            <a:r>
              <a:rPr lang="en-US" sz="2000" dirty="0"/>
              <a:t>21.2. AACOG staff will provide written notification of the date and time of the next AACOG Board meeting to the agency who wishes to appeal the decision of CJAC. </a:t>
            </a:r>
          </a:p>
          <a:p>
            <a:pPr eaLnBrk="1" hangingPunct="1">
              <a:spcBef>
                <a:spcPct val="0"/>
              </a:spcBef>
            </a:pPr>
            <a:r>
              <a:rPr lang="en-US" sz="2000" dirty="0"/>
              <a:t>21.3. AACOG staff must notify the AACOG Board of any appeals. </a:t>
            </a:r>
          </a:p>
          <a:p>
            <a:pPr eaLnBrk="1" hangingPunct="1">
              <a:spcBef>
                <a:spcPct val="0"/>
              </a:spcBef>
            </a:pPr>
            <a:r>
              <a:rPr lang="en-US" sz="2000" dirty="0"/>
              <a:t>21.4. CJD Grant Applicants may not appeal the final scores approved by the AACOG Board of Directors. The decision of the AACOG Board of Directors is final. </a:t>
            </a:r>
          </a:p>
          <a:p>
            <a:pPr eaLnBrk="1" hangingPunct="1">
              <a:spcBef>
                <a:spcPct val="0"/>
              </a:spcBef>
            </a:pPr>
            <a:r>
              <a:rPr lang="en-US" sz="2000" dirty="0"/>
              <a:t>21.5. Consistent with the amendments made to the Texas Administrative Code, effective June 21, 2009, there is no appeal process for grant applicants for decisions made by the CJAC and the AACOG Board of Directors and provided to the Executive Director of the CJD. The funding decisions of the Executive Director of the Governor’s Office, Criminal Justice Department are final and are not subject to appeal. (TAC Section 3.9)</a:t>
            </a:r>
            <a:endParaRPr lang="en-US" sz="1200" dirty="0"/>
          </a:p>
        </p:txBody>
      </p:sp>
    </p:spTree>
    <p:extLst>
      <p:ext uri="{BB962C8B-B14F-4D97-AF65-F5344CB8AC3E}">
        <p14:creationId xmlns:p14="http://schemas.microsoft.com/office/powerpoint/2010/main" val="2136133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358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200" dirty="0"/>
              <a:t>This section reviews the FY21 CJAC Application</a:t>
            </a:r>
            <a:r>
              <a:rPr lang="en-US" sz="1200" baseline="0" dirty="0"/>
              <a:t> Guidelines. </a:t>
            </a:r>
          </a:p>
          <a:p>
            <a:pPr eaLnBrk="1" hangingPunct="1">
              <a:spcBef>
                <a:spcPct val="0"/>
              </a:spcBef>
            </a:pPr>
            <a:endParaRPr lang="en-US" sz="1200" baseline="0" dirty="0"/>
          </a:p>
          <a:p>
            <a:pPr eaLnBrk="1" hangingPunct="1">
              <a:spcBef>
                <a:spcPct val="0"/>
              </a:spcBef>
            </a:pPr>
            <a:r>
              <a:rPr lang="en-US" sz="1200" dirty="0"/>
              <a:t>https://www.aacog.com/sites/default/files/2023-09/CJAC%20Application%20Guidelines%20FY%202024%20-%20FINAL.pdf</a:t>
            </a:r>
          </a:p>
        </p:txBody>
      </p:sp>
    </p:spTree>
    <p:extLst>
      <p:ext uri="{BB962C8B-B14F-4D97-AF65-F5344CB8AC3E}">
        <p14:creationId xmlns:p14="http://schemas.microsoft.com/office/powerpoint/2010/main" val="37183291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358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200" dirty="0"/>
              <a:t>This section reviews the FY21 CJAC Application</a:t>
            </a:r>
            <a:r>
              <a:rPr lang="en-US" sz="1200" baseline="0" dirty="0"/>
              <a:t> Guidelines. </a:t>
            </a:r>
            <a:endParaRPr lang="en-US" sz="1200" dirty="0"/>
          </a:p>
        </p:txBody>
      </p:sp>
    </p:spTree>
    <p:extLst>
      <p:ext uri="{BB962C8B-B14F-4D97-AF65-F5344CB8AC3E}">
        <p14:creationId xmlns:p14="http://schemas.microsoft.com/office/powerpoint/2010/main" val="16127469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8539262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0627208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EA6608-F628-4242-2396-D1B07608B922}"/>
            </a:ext>
          </a:extLst>
        </p:cNvPr>
        <p:cNvGrpSpPr/>
        <p:nvPr/>
      </p:nvGrpSpPr>
      <p:grpSpPr>
        <a:xfrm>
          <a:off x="0" y="0"/>
          <a:ext cx="0" cy="0"/>
          <a:chOff x="0" y="0"/>
          <a:chExt cx="0" cy="0"/>
        </a:xfrm>
      </p:grpSpPr>
      <p:sp>
        <p:nvSpPr>
          <p:cNvPr id="28675" name="Rectangle 2">
            <a:extLst>
              <a:ext uri="{FF2B5EF4-FFF2-40B4-BE49-F238E27FC236}">
                <a16:creationId xmlns:a16="http://schemas.microsoft.com/office/drawing/2014/main" id="{D8394C3A-00E8-6AA8-90C0-B44C25913BD7}"/>
              </a:ext>
            </a:extLst>
          </p:cNvPr>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28676" name="Rectangle 3">
            <a:extLst>
              <a:ext uri="{FF2B5EF4-FFF2-40B4-BE49-F238E27FC236}">
                <a16:creationId xmlns:a16="http://schemas.microsoft.com/office/drawing/2014/main" id="{743A6786-32BC-8FBC-D24B-E04569E74040}"/>
              </a:ext>
            </a:extLst>
          </p:cNvPr>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972436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358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200" dirty="0"/>
              <a:t>First, we want to thank each of you for being here this morning and appreciate the time you have taken to participate in the Criminal Justice Advisory Committee FY2025 Grant Scoring Season. As a reminder, attendance to the scoring meeting is still counted, even if you have a conflict.  If you have a conflict and you can attend the meeting, please do so.  This will help us establish a quorum and of course allow you to be counted toward attendance.</a:t>
            </a:r>
          </a:p>
          <a:p>
            <a:pPr eaLnBrk="1" hangingPunct="1">
              <a:spcBef>
                <a:spcPct val="0"/>
              </a:spcBef>
            </a:pPr>
            <a:endParaRPr lang="en-US" sz="1200" dirty="0"/>
          </a:p>
          <a:p>
            <a:pPr eaLnBrk="1" hangingPunct="1">
              <a:spcBef>
                <a:spcPct val="0"/>
              </a:spcBef>
            </a:pPr>
            <a:r>
              <a:rPr lang="en-US" sz="1200" dirty="0"/>
              <a:t>In discussing required attendance this year, Per CJAC Bylaws, </a:t>
            </a:r>
            <a:r>
              <a:rPr lang="en-US" sz="2000" dirty="0"/>
              <a:t>17.1.1. In order to score, CJAC Members must attend a CJAC Scoring Workshop on their first term and every two years thereafter. This year, due to the new summary form submission and score tool platform, both Primary and Alternate members must attend a score training to be eligible to score for the FY2025 Criminal Justice Applications. Two score trainings are being provided (today and on March 21</a:t>
            </a:r>
            <a:r>
              <a:rPr lang="en-US" sz="2000" baseline="30000" dirty="0"/>
              <a:t>st</a:t>
            </a:r>
            <a:r>
              <a:rPr lang="en-US" sz="2000" dirty="0"/>
              <a:t>, 2024). </a:t>
            </a:r>
            <a:endParaRPr lang="en-US" sz="1200" dirty="0"/>
          </a:p>
        </p:txBody>
      </p:sp>
    </p:spTree>
    <p:extLst>
      <p:ext uri="{BB962C8B-B14F-4D97-AF65-F5344CB8AC3E}">
        <p14:creationId xmlns:p14="http://schemas.microsoft.com/office/powerpoint/2010/main" val="20075050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1517181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z="1200" dirty="0"/>
              <a:t>You can refer to the</a:t>
            </a:r>
            <a:r>
              <a:rPr lang="en-US" sz="1200" baseline="0" dirty="0"/>
              <a:t> grant RFA to determine these items. </a:t>
            </a:r>
            <a:endParaRPr lang="en-US" sz="1200" dirty="0"/>
          </a:p>
        </p:txBody>
      </p:sp>
    </p:spTree>
    <p:extLst>
      <p:ext uri="{BB962C8B-B14F-4D97-AF65-F5344CB8AC3E}">
        <p14:creationId xmlns:p14="http://schemas.microsoft.com/office/powerpoint/2010/main" val="39400528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z="1200" dirty="0"/>
              <a:t>This can be determined by reviewing the Grant Summary Form or the Grant Application Narrative.</a:t>
            </a:r>
          </a:p>
        </p:txBody>
      </p:sp>
    </p:spTree>
    <p:extLst>
      <p:ext uri="{BB962C8B-B14F-4D97-AF65-F5344CB8AC3E}">
        <p14:creationId xmlns:p14="http://schemas.microsoft.com/office/powerpoint/2010/main" val="32961147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z="1200" dirty="0"/>
              <a:t>Refer to the CJAC FY Guidelines.</a:t>
            </a:r>
          </a:p>
        </p:txBody>
      </p:sp>
    </p:spTree>
    <p:extLst>
      <p:ext uri="{BB962C8B-B14F-4D97-AF65-F5344CB8AC3E}">
        <p14:creationId xmlns:p14="http://schemas.microsoft.com/office/powerpoint/2010/main" val="41710056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0838280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All budgeted items should be listed separately.</a:t>
            </a:r>
          </a:p>
          <a:p>
            <a:endParaRPr lang="en-US" dirty="0"/>
          </a:p>
        </p:txBody>
      </p:sp>
    </p:spTree>
    <p:extLst>
      <p:ext uri="{BB962C8B-B14F-4D97-AF65-F5344CB8AC3E}">
        <p14:creationId xmlns:p14="http://schemas.microsoft.com/office/powerpoint/2010/main" val="6685176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All budgeted items should be detailed, especially</a:t>
            </a:r>
            <a:r>
              <a:rPr lang="en-US" sz="1200" baseline="0" dirty="0"/>
              <a:t> contracts. This includes names,</a:t>
            </a:r>
            <a:r>
              <a:rPr lang="en-US" sz="1200" dirty="0"/>
              <a:t> salary, fringe, hours, percentage of the grant used to fund this position, degrees, if necessary, travel dates and locations, etc. </a:t>
            </a:r>
          </a:p>
          <a:p>
            <a:endParaRPr lang="en-US" dirty="0"/>
          </a:p>
        </p:txBody>
      </p:sp>
    </p:spTree>
    <p:extLst>
      <p:ext uri="{BB962C8B-B14F-4D97-AF65-F5344CB8AC3E}">
        <p14:creationId xmlns:p14="http://schemas.microsoft.com/office/powerpoint/2010/main" val="17125438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Agencies must use their own guidelines and policies,</a:t>
            </a:r>
            <a:r>
              <a:rPr lang="en-US" sz="1200" baseline="0" dirty="0"/>
              <a:t> such as their equipment procurement guidelines, travel policies, etc. </a:t>
            </a:r>
            <a:endParaRPr lang="en-US" sz="1200" dirty="0"/>
          </a:p>
        </p:txBody>
      </p:sp>
    </p:spTree>
    <p:extLst>
      <p:ext uri="{BB962C8B-B14F-4D97-AF65-F5344CB8AC3E}">
        <p14:creationId xmlns:p14="http://schemas.microsoft.com/office/powerpoint/2010/main" val="32924399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lnSpc>
                <a:spcPct val="150000"/>
              </a:lnSpc>
            </a:pPr>
            <a:r>
              <a:rPr lang="en-US" sz="1200" dirty="0">
                <a:cs typeface="Lucida Sans Unicode" pitchFamily="34" charset="0"/>
              </a:rPr>
              <a:t>Travel and Training</a:t>
            </a:r>
          </a:p>
          <a:p>
            <a:pPr marL="171450" indent="-171450">
              <a:lnSpc>
                <a:spcPct val="150000"/>
              </a:lnSpc>
              <a:buFont typeface="Arial" panose="020B0604020202020204" pitchFamily="34" charset="0"/>
              <a:buChar char="•"/>
            </a:pPr>
            <a:r>
              <a:rPr lang="en-US" sz="1200" dirty="0">
                <a:cs typeface="Lucida Sans Unicode" pitchFamily="34" charset="0"/>
              </a:rPr>
              <a:t>Line Items are for Project Staff Only</a:t>
            </a:r>
          </a:p>
          <a:p>
            <a:pPr marL="171450" indent="-171450">
              <a:lnSpc>
                <a:spcPct val="150000"/>
              </a:lnSpc>
              <a:buFont typeface="Arial" panose="020B0604020202020204" pitchFamily="34" charset="0"/>
              <a:buChar char="•"/>
            </a:pPr>
            <a:r>
              <a:rPr lang="en-US" sz="1200" dirty="0">
                <a:cs typeface="Lucida Sans Unicode" pitchFamily="34" charset="0"/>
              </a:rPr>
              <a:t>Applicants Must Follow Their Own Travel Policies</a:t>
            </a:r>
          </a:p>
          <a:p>
            <a:pPr marL="171450" indent="-171450">
              <a:lnSpc>
                <a:spcPct val="150000"/>
              </a:lnSpc>
              <a:buFont typeface="Arial" panose="020B0604020202020204" pitchFamily="34" charset="0"/>
              <a:buChar char="•"/>
            </a:pPr>
            <a:r>
              <a:rPr lang="en-US" sz="1200" i="1" dirty="0">
                <a:cs typeface="Lucida Sans Unicode" pitchFamily="34" charset="0"/>
              </a:rPr>
              <a:t>Out-of-State Travel Must be Pre-Approved by CJD. Applicants should include details on the following:</a:t>
            </a:r>
          </a:p>
          <a:p>
            <a:pPr marL="628650" lvl="1" indent="-171450">
              <a:lnSpc>
                <a:spcPct val="150000"/>
              </a:lnSpc>
              <a:buFont typeface="Arial" panose="020B0604020202020204" pitchFamily="34" charset="0"/>
              <a:buChar char="•"/>
            </a:pPr>
            <a:r>
              <a:rPr lang="en-US" sz="1200" dirty="0">
                <a:cs typeface="Lucida Sans Unicode" pitchFamily="34" charset="0"/>
              </a:rPr>
              <a:t>A detailed description of the specific training(s) being proposed and a cost breakdown for the amount budgeted</a:t>
            </a:r>
          </a:p>
          <a:p>
            <a:pPr marL="628650" lvl="1" indent="-171450">
              <a:lnSpc>
                <a:spcPct val="150000"/>
              </a:lnSpc>
              <a:buFont typeface="Arial" panose="020B0604020202020204" pitchFamily="34" charset="0"/>
              <a:buChar char="•"/>
            </a:pPr>
            <a:r>
              <a:rPr lang="en-US" sz="1200" dirty="0">
                <a:cs typeface="Lucida Sans Unicode" pitchFamily="34" charset="0"/>
              </a:rPr>
              <a:t>How the event is related to grant activities</a:t>
            </a:r>
          </a:p>
          <a:p>
            <a:pPr marL="628650" lvl="1" indent="-171450">
              <a:lnSpc>
                <a:spcPct val="150000"/>
              </a:lnSpc>
              <a:buFont typeface="Arial" panose="020B0604020202020204" pitchFamily="34" charset="0"/>
              <a:buChar char="•"/>
            </a:pPr>
            <a:r>
              <a:rPr lang="en-US" sz="1200" dirty="0">
                <a:cs typeface="Lucida Sans Unicode" pitchFamily="34" charset="0"/>
              </a:rPr>
              <a:t>How attendance at the event will impact the project’s goals and objectives</a:t>
            </a:r>
          </a:p>
          <a:p>
            <a:pPr marL="628650" lvl="1" indent="-171450">
              <a:lnSpc>
                <a:spcPct val="150000"/>
              </a:lnSpc>
              <a:buFont typeface="Arial" panose="020B0604020202020204" pitchFamily="34" charset="0"/>
              <a:buChar char="•"/>
            </a:pPr>
            <a:r>
              <a:rPr lang="en-US" sz="1200" dirty="0">
                <a:cs typeface="Lucida Sans Unicode" pitchFamily="34" charset="0"/>
              </a:rPr>
              <a:t>Justification as to why agency personnel must go out-of-state rather than attend a similar training in-state</a:t>
            </a:r>
          </a:p>
          <a:p>
            <a:pPr marL="628650" lvl="1" indent="-171450">
              <a:lnSpc>
                <a:spcPct val="150000"/>
              </a:lnSpc>
              <a:buFont typeface="Arial" panose="020B0604020202020204" pitchFamily="34" charset="0"/>
              <a:buChar char="•"/>
            </a:pPr>
            <a:r>
              <a:rPr lang="en-US" sz="1200" dirty="0"/>
              <a:t>The name, dates, and location of the conference must be provided</a:t>
            </a:r>
            <a:endParaRPr lang="en-US" sz="1200" dirty="0">
              <a:cs typeface="Lucida Sans Unicode" pitchFamily="34" charset="0"/>
            </a:endParaRPr>
          </a:p>
          <a:p>
            <a:endParaRPr lang="en-US" dirty="0"/>
          </a:p>
        </p:txBody>
      </p:sp>
    </p:spTree>
    <p:extLst>
      <p:ext uri="{BB962C8B-B14F-4D97-AF65-F5344CB8AC3E}">
        <p14:creationId xmlns:p14="http://schemas.microsoft.com/office/powerpoint/2010/main" val="1633678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171450" indent="-171450">
              <a:lnSpc>
                <a:spcPct val="150000"/>
              </a:lnSpc>
              <a:buFont typeface="Arial" panose="020B0604020202020204" pitchFamily="34" charset="0"/>
              <a:buChar char="•"/>
            </a:pPr>
            <a:r>
              <a:rPr lang="en-US" sz="1200" dirty="0"/>
              <a:t>For</a:t>
            </a:r>
            <a:r>
              <a:rPr lang="en-US" sz="1200" baseline="0" dirty="0"/>
              <a:t> equipment, a</a:t>
            </a:r>
            <a:r>
              <a:rPr lang="en-US" sz="1200" dirty="0"/>
              <a:t> Procurement Questionnaire</a:t>
            </a:r>
            <a:r>
              <a:rPr lang="en-US" sz="1200" baseline="0" dirty="0"/>
              <a:t> must be uploaded to </a:t>
            </a:r>
            <a:r>
              <a:rPr lang="en-US" sz="1200" baseline="0" dirty="0" err="1"/>
              <a:t>eGrants</a:t>
            </a:r>
            <a:r>
              <a:rPr lang="en-US" sz="1200" baseline="0" dirty="0"/>
              <a:t> for Equipment Procurements in excess of $150,00.00</a:t>
            </a:r>
            <a:endParaRPr lang="en-US" sz="1200" dirty="0"/>
          </a:p>
        </p:txBody>
      </p:sp>
    </p:spTree>
    <p:extLst>
      <p:ext uri="{BB962C8B-B14F-4D97-AF65-F5344CB8AC3E}">
        <p14:creationId xmlns:p14="http://schemas.microsoft.com/office/powerpoint/2010/main" val="3051841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0" indent="0">
              <a:buNone/>
            </a:pPr>
            <a:r>
              <a:rPr lang="en-US" sz="1200" b="1" dirty="0"/>
              <a:t>Application Screening</a:t>
            </a:r>
            <a:r>
              <a:rPr lang="en-US" sz="1200" dirty="0"/>
              <a:t>: CJD will screen all applications to ensure that they meet the requirements included in the funding announcement. Applications that meet those requirements will move forward to the merit review process.</a:t>
            </a:r>
          </a:p>
          <a:p>
            <a:pPr marL="0" indent="0">
              <a:buNone/>
            </a:pPr>
            <a:endParaRPr lang="en-US" sz="1200" dirty="0"/>
          </a:p>
          <a:p>
            <a:pPr marL="0" indent="0">
              <a:buNone/>
            </a:pPr>
            <a:r>
              <a:rPr lang="en-US" sz="1200" b="1" dirty="0"/>
              <a:t>Peer/Merit Review: – Local Projects: </a:t>
            </a:r>
            <a:r>
              <a:rPr lang="en-US" sz="1200" dirty="0"/>
              <a:t>Projects with a local impact will be reviewed by a panel appointed by the local Council of Governments using their own criteria. The merit review panels will assess the applications for quality and rank by priority, and then report their findings to the CJD executive director. Applicants must contact their applicable regional Council of Governments (COG). Each of Texas’ 24 COGs holds its own application planning workshops, workgroups, and/or subcommittees and facilitates application prioritization for certain programs within its region. Failure to comply with regional requirements imposed by the COG may render an application ineligible.</a:t>
            </a:r>
          </a:p>
          <a:p>
            <a:endParaRPr lang="en-US" dirty="0"/>
          </a:p>
        </p:txBody>
      </p:sp>
    </p:spTree>
    <p:extLst>
      <p:ext uri="{BB962C8B-B14F-4D97-AF65-F5344CB8AC3E}">
        <p14:creationId xmlns:p14="http://schemas.microsoft.com/office/powerpoint/2010/main" val="41120509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lnSpc>
                <a:spcPct val="150000"/>
              </a:lnSpc>
            </a:pPr>
            <a:r>
              <a:rPr lang="en-US" sz="1200" dirty="0"/>
              <a:t>Supplies and Direct Operating Costs</a:t>
            </a:r>
          </a:p>
          <a:p>
            <a:pPr marL="171450" indent="-171450">
              <a:lnSpc>
                <a:spcPct val="150000"/>
              </a:lnSpc>
              <a:buFont typeface="Arial" panose="020B0604020202020204" pitchFamily="34" charset="0"/>
              <a:buChar char="•"/>
            </a:pPr>
            <a:r>
              <a:rPr lang="en-US" sz="1200" dirty="0"/>
              <a:t>Must</a:t>
            </a:r>
            <a:r>
              <a:rPr lang="en-US" sz="1200" baseline="0" dirty="0"/>
              <a:t> be related to the day-to-day operation of the project</a:t>
            </a:r>
          </a:p>
          <a:p>
            <a:pPr marL="171450" indent="-171450">
              <a:lnSpc>
                <a:spcPct val="150000"/>
              </a:lnSpc>
              <a:buFont typeface="Arial" panose="020B0604020202020204" pitchFamily="34" charset="0"/>
              <a:buChar char="•"/>
            </a:pPr>
            <a:r>
              <a:rPr lang="en-US" sz="1200" baseline="0" dirty="0"/>
              <a:t>Shared costs must be pro-rated</a:t>
            </a:r>
          </a:p>
          <a:p>
            <a:pPr marL="171450" indent="-171450">
              <a:lnSpc>
                <a:spcPct val="150000"/>
              </a:lnSpc>
              <a:buFont typeface="Arial" panose="020B0604020202020204" pitchFamily="34" charset="0"/>
              <a:buChar char="•"/>
            </a:pPr>
            <a:r>
              <a:rPr lang="en-US" sz="1200" baseline="0" dirty="0"/>
              <a:t>The cost for rent or leasing a space must include the cost per square foot and the amount of square feet. </a:t>
            </a:r>
            <a:endParaRPr lang="en-US" sz="1200" dirty="0"/>
          </a:p>
          <a:p>
            <a:pPr>
              <a:lnSpc>
                <a:spcPct val="150000"/>
              </a:lnSpc>
            </a:pPr>
            <a:endParaRPr lang="en-US" sz="1200" dirty="0"/>
          </a:p>
          <a:p>
            <a:pPr>
              <a:lnSpc>
                <a:spcPct val="150000"/>
              </a:lnSpc>
            </a:pPr>
            <a:r>
              <a:rPr lang="en-US" sz="1200" dirty="0"/>
              <a:t>Supplies and DOE (ALL): Please revise so that each line item includes a moderately detailed description that indicates the specific purchases proposed, estimated quantities, and estimated cost breakdowns for the budgeted amount. Including vague terms such as, “including but not limited to” and budgeting for undetermined costs are not allowed.</a:t>
            </a:r>
          </a:p>
        </p:txBody>
      </p:sp>
    </p:spTree>
    <p:extLst>
      <p:ext uri="{BB962C8B-B14F-4D97-AF65-F5344CB8AC3E}">
        <p14:creationId xmlns:p14="http://schemas.microsoft.com/office/powerpoint/2010/main" val="26511822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lnSpc>
                <a:spcPct val="150000"/>
              </a:lnSpc>
            </a:pPr>
            <a:r>
              <a:rPr lang="en-US" sz="1200" dirty="0"/>
              <a:t>Indirect Costs</a:t>
            </a:r>
          </a:p>
          <a:p>
            <a:pPr marL="171450" indent="-171450">
              <a:lnSpc>
                <a:spcPct val="150000"/>
              </a:lnSpc>
              <a:buFont typeface="Arial" panose="020B0604020202020204" pitchFamily="34" charset="0"/>
              <a:buChar char="•"/>
            </a:pPr>
            <a:r>
              <a:rPr lang="en-US" sz="1200" dirty="0"/>
              <a:t>Separate each cost</a:t>
            </a:r>
          </a:p>
          <a:p>
            <a:pPr marL="171450" indent="-171450">
              <a:lnSpc>
                <a:spcPct val="150000"/>
              </a:lnSpc>
              <a:buFont typeface="Arial" panose="020B0604020202020204" pitchFamily="34" charset="0"/>
              <a:buChar char="•"/>
            </a:pPr>
            <a:r>
              <a:rPr lang="en-US" sz="1200" dirty="0"/>
              <a:t>If allowed by the fund source, the standard</a:t>
            </a:r>
            <a:r>
              <a:rPr lang="en-US" sz="1200" baseline="0" dirty="0"/>
              <a:t> indirect costs rate is 10% of the CJD-funded direct costs</a:t>
            </a:r>
          </a:p>
          <a:p>
            <a:pPr marL="171450" indent="-171450">
              <a:lnSpc>
                <a:spcPct val="150000"/>
              </a:lnSpc>
              <a:buFont typeface="Arial" panose="020B0604020202020204" pitchFamily="34" charset="0"/>
              <a:buChar char="•"/>
            </a:pPr>
            <a:r>
              <a:rPr lang="en-US" sz="1200" baseline="0" dirty="0"/>
              <a:t>A federally approved Cost Allocation Plan is required for rates that exceed the 10% standard</a:t>
            </a:r>
            <a:r>
              <a:rPr lang="en-US" sz="1200" dirty="0"/>
              <a:t> </a:t>
            </a:r>
          </a:p>
          <a:p>
            <a:pPr>
              <a:lnSpc>
                <a:spcPct val="150000"/>
              </a:lnSpc>
            </a:pPr>
            <a:endParaRPr lang="en-US" sz="1100" dirty="0"/>
          </a:p>
        </p:txBody>
      </p:sp>
    </p:spTree>
    <p:extLst>
      <p:ext uri="{BB962C8B-B14F-4D97-AF65-F5344CB8AC3E}">
        <p14:creationId xmlns:p14="http://schemas.microsoft.com/office/powerpoint/2010/main" val="14698069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lvl="1">
              <a:spcAft>
                <a:spcPts val="1350"/>
              </a:spcAft>
              <a:buClr>
                <a:srgbClr val="002060"/>
              </a:buClr>
            </a:pPr>
            <a:r>
              <a:rPr lang="en-US" sz="2400" dirty="0"/>
              <a:t>CJAC Members must determine if the project’s Narrative shows:</a:t>
            </a:r>
          </a:p>
          <a:p>
            <a:pPr marL="342900" lvl="1" indent="-342900">
              <a:spcAft>
                <a:spcPts val="1350"/>
              </a:spcAft>
              <a:buClr>
                <a:srgbClr val="002060"/>
              </a:buClr>
              <a:buFont typeface="Arial" panose="020B0604020202020204" pitchFamily="34" charset="0"/>
              <a:buChar char="•"/>
            </a:pPr>
            <a:r>
              <a:rPr lang="en-US" sz="2400" dirty="0"/>
              <a:t>The problem is real and documented</a:t>
            </a:r>
          </a:p>
          <a:p>
            <a:pPr lvl="1">
              <a:spcAft>
                <a:spcPts val="1350"/>
              </a:spcAft>
              <a:buClr>
                <a:srgbClr val="002060"/>
              </a:buClr>
            </a:pPr>
            <a:r>
              <a:rPr lang="en-US" sz="2400" dirty="0"/>
              <a:t>	</a:t>
            </a:r>
            <a:r>
              <a:rPr lang="en-US" sz="2000" dirty="0"/>
              <a:t>The Problem Statement should provide what the problem is, while the Supporting Data provides recent and relevant 	data</a:t>
            </a:r>
          </a:p>
          <a:p>
            <a:pPr marL="342900" lvl="1" indent="-342900">
              <a:spcAft>
                <a:spcPts val="1350"/>
              </a:spcAft>
              <a:buClr>
                <a:srgbClr val="002060"/>
              </a:buClr>
              <a:buFont typeface="Arial" panose="020B0604020202020204" pitchFamily="34" charset="0"/>
              <a:buChar char="•"/>
            </a:pPr>
            <a:r>
              <a:rPr lang="en-US" sz="2400" dirty="0"/>
              <a:t>The Problem is tied to an appropriate Target Group </a:t>
            </a:r>
          </a:p>
          <a:p>
            <a:pPr lvl="1">
              <a:spcAft>
                <a:spcPts val="1350"/>
              </a:spcAft>
              <a:buClr>
                <a:srgbClr val="002060"/>
              </a:buClr>
            </a:pPr>
            <a:r>
              <a:rPr lang="en-US" sz="2000" dirty="0"/>
              <a:t>	The Target Group shows evidence as to why they experience this problem</a:t>
            </a:r>
          </a:p>
          <a:p>
            <a:endParaRPr lang="en-US" dirty="0"/>
          </a:p>
        </p:txBody>
      </p:sp>
    </p:spTree>
    <p:extLst>
      <p:ext uri="{BB962C8B-B14F-4D97-AF65-F5344CB8AC3E}">
        <p14:creationId xmlns:p14="http://schemas.microsoft.com/office/powerpoint/2010/main" val="13582309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1732093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155437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9169745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358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200" dirty="0"/>
              <a:t>This section reviews the General</a:t>
            </a:r>
            <a:r>
              <a:rPr lang="en-US" sz="1200" baseline="0" dirty="0"/>
              <a:t> Eligibility for all projects. Please read the RFA for more specific eligibility requirements. </a:t>
            </a:r>
            <a:endParaRPr lang="en-US" sz="1200" dirty="0"/>
          </a:p>
        </p:txBody>
      </p:sp>
    </p:spTree>
    <p:extLst>
      <p:ext uri="{BB962C8B-B14F-4D97-AF65-F5344CB8AC3E}">
        <p14:creationId xmlns:p14="http://schemas.microsoft.com/office/powerpoint/2010/main" val="258981093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Grantees must comply with standards applicable to this fund source cited in the State Uniform Grant Management Standards (UGMS), Federal Uniform Grant Guidance, and all statutes, requirements, and guidelines applicable to this funding. </a:t>
            </a:r>
          </a:p>
          <a:p>
            <a:endParaRPr lang="en-US" dirty="0"/>
          </a:p>
        </p:txBody>
      </p:sp>
    </p:spTree>
    <p:extLst>
      <p:ext uri="{BB962C8B-B14F-4D97-AF65-F5344CB8AC3E}">
        <p14:creationId xmlns:p14="http://schemas.microsoft.com/office/powerpoint/2010/main" val="18082142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171450" indent="-171450">
              <a:lnSpc>
                <a:spcPct val="150000"/>
              </a:lnSpc>
              <a:buFont typeface="Arial" panose="020B0604020202020204" pitchFamily="34" charset="0"/>
              <a:buChar char="•"/>
            </a:pPr>
            <a:r>
              <a:rPr lang="en-US" sz="1200" dirty="0"/>
              <a:t>Entities receiving funds from CJD must be located in a county that has an average of 90% or above on both adult and juvenile dispositions entered into the computerized criminal history database maintained by the Texas Department of Public Safety</a:t>
            </a:r>
          </a:p>
          <a:p>
            <a:pPr marL="171450" indent="-171450">
              <a:lnSpc>
                <a:spcPct val="150000"/>
              </a:lnSpc>
              <a:buFont typeface="Arial" panose="020B0604020202020204" pitchFamily="34" charset="0"/>
              <a:buChar char="•"/>
            </a:pPr>
            <a:r>
              <a:rPr lang="en-US" sz="1200" dirty="0"/>
              <a:t>Commit that the county will report at least 90 percent of convictions within seven business days to the Criminal Justice Information System at the Department of Public Safety. By January 1, 2021, such reporting must take place within five business days.</a:t>
            </a:r>
          </a:p>
          <a:p>
            <a:pPr marL="171450" indent="-171450">
              <a:lnSpc>
                <a:spcPct val="150000"/>
              </a:lnSpc>
              <a:buFont typeface="Arial" panose="020B0604020202020204" pitchFamily="34" charset="0"/>
              <a:buChar char="•"/>
            </a:pPr>
            <a:r>
              <a:rPr lang="en-US" sz="1200" dirty="0"/>
              <a:t>Eligible applicants operating a law enforcement agency must be current on reporting Part I violent crime data to the Texas Department of Public Safety (DPS) for inclusion in the annual Uniform Crime Report (UCR). </a:t>
            </a:r>
          </a:p>
          <a:p>
            <a:pPr marL="171450" indent="-171450">
              <a:lnSpc>
                <a:spcPct val="150000"/>
              </a:lnSpc>
              <a:buFont typeface="Arial" panose="020B0604020202020204" pitchFamily="34" charset="0"/>
              <a:buChar char="•"/>
            </a:pPr>
            <a:r>
              <a:rPr lang="en-US" sz="1200" dirty="0"/>
              <a:t>The Texas Department of Public Safety (DPS) has established a goal set by the Texas Legislature for all local law enforcement agencies to implement and report crime statistics data by using the requirements of the National Incident-Based Reporting System (NIBRS). </a:t>
            </a:r>
          </a:p>
          <a:p>
            <a:endParaRPr lang="en-US" dirty="0"/>
          </a:p>
        </p:txBody>
      </p:sp>
    </p:spTree>
    <p:extLst>
      <p:ext uri="{BB962C8B-B14F-4D97-AF65-F5344CB8AC3E}">
        <p14:creationId xmlns:p14="http://schemas.microsoft.com/office/powerpoint/2010/main" val="426072325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171450" indent="-171450">
              <a:lnSpc>
                <a:spcPct val="150000"/>
              </a:lnSpc>
              <a:buFont typeface="Arial" panose="020B0604020202020204" pitchFamily="34" charset="0"/>
              <a:buChar char="•"/>
            </a:pPr>
            <a:r>
              <a:rPr lang="en-US" sz="1200" dirty="0"/>
              <a:t>Local units of government must comply with all aspects of the programs and procedures utilized by the U.S. Department of Homeland Security (“DHS”)</a:t>
            </a:r>
          </a:p>
          <a:p>
            <a:pPr marL="171450" indent="-171450">
              <a:lnSpc>
                <a:spcPct val="150000"/>
              </a:lnSpc>
              <a:buFont typeface="Arial" panose="020B0604020202020204" pitchFamily="34" charset="0"/>
              <a:buChar char="•"/>
            </a:pPr>
            <a:r>
              <a:rPr lang="en-US" sz="1200" dirty="0"/>
              <a:t>Eligible applicants must have a DUNS (Data Universal Numbering System) number assigned to its agency (to request a DUNS number, go to https://fedgov.dnb.com/webform).</a:t>
            </a:r>
          </a:p>
          <a:p>
            <a:pPr marL="171450" indent="-171450">
              <a:lnSpc>
                <a:spcPct val="150000"/>
              </a:lnSpc>
              <a:buFont typeface="Arial" panose="020B0604020202020204" pitchFamily="34" charset="0"/>
              <a:buChar char="•"/>
            </a:pPr>
            <a:r>
              <a:rPr lang="en-US" sz="1200" dirty="0"/>
              <a:t>Eligible applicants must be registered in the federal System for Award Management (SAM) database located at https://www.sam.gov/.</a:t>
            </a:r>
          </a:p>
          <a:p>
            <a:pPr>
              <a:lnSpc>
                <a:spcPct val="150000"/>
              </a:lnSpc>
            </a:pPr>
            <a:endParaRPr lang="en-US" sz="1200" dirty="0"/>
          </a:p>
          <a:p>
            <a:pPr>
              <a:lnSpc>
                <a:spcPct val="150000"/>
              </a:lnSpc>
            </a:pPr>
            <a:r>
              <a:rPr lang="en-US" sz="1200" dirty="0"/>
              <a:t>Failure to comply with program eligibility requirements may cause funds to be withheld and/or suspension or termination of grant funds.</a:t>
            </a:r>
          </a:p>
          <a:p>
            <a:endParaRPr lang="en-US" dirty="0"/>
          </a:p>
        </p:txBody>
      </p:sp>
    </p:spTree>
    <p:extLst>
      <p:ext uri="{BB962C8B-B14F-4D97-AF65-F5344CB8AC3E}">
        <p14:creationId xmlns:p14="http://schemas.microsoft.com/office/powerpoint/2010/main" val="387949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z="1200" dirty="0"/>
              <a:t>In the review and evaluation of applications, members should consider the following:</a:t>
            </a:r>
          </a:p>
          <a:p>
            <a:pPr marL="171450" indent="-171450">
              <a:buFont typeface="Arial" panose="020B0604020202020204" pitchFamily="34" charset="0"/>
              <a:buChar char="•"/>
            </a:pPr>
            <a:r>
              <a:rPr lang="en-US" sz="1200" dirty="0"/>
              <a:t>Promotion of intergovernmental and interagency cooperation and coordination</a:t>
            </a:r>
          </a:p>
          <a:p>
            <a:pPr marL="171450" indent="-171450">
              <a:buFont typeface="Arial" panose="020B0604020202020204" pitchFamily="34" charset="0"/>
              <a:buChar char="•"/>
            </a:pPr>
            <a:r>
              <a:rPr lang="en-US" sz="1200" dirty="0"/>
              <a:t>Prevention/justification of duplication of services</a:t>
            </a:r>
          </a:p>
          <a:p>
            <a:pPr marL="171450" indent="-171450">
              <a:buFont typeface="Arial" panose="020B0604020202020204" pitchFamily="34" charset="0"/>
              <a:buChar char="•"/>
            </a:pPr>
            <a:r>
              <a:rPr lang="en-US" sz="1200" dirty="0"/>
              <a:t>Reasonable budget requests for proposed projects</a:t>
            </a:r>
          </a:p>
          <a:p>
            <a:pPr marL="171450" indent="-171450">
              <a:buFont typeface="Arial" panose="020B0604020202020204" pitchFamily="34" charset="0"/>
              <a:buChar char="•"/>
            </a:pPr>
            <a:r>
              <a:rPr lang="en-US" sz="1200" dirty="0"/>
              <a:t>Planning comprehensiveness</a:t>
            </a:r>
          </a:p>
          <a:p>
            <a:pPr marL="171450" indent="-171450">
              <a:buFont typeface="Arial" panose="020B0604020202020204" pitchFamily="34" charset="0"/>
              <a:buChar char="•"/>
            </a:pPr>
            <a:r>
              <a:rPr lang="en-US" sz="1200" dirty="0"/>
              <a:t>Analysis of regional implication of the proposed project or program</a:t>
            </a:r>
          </a:p>
          <a:p>
            <a:pPr marL="171450" indent="-171450">
              <a:buFont typeface="Arial" panose="020B0604020202020204" pitchFamily="34" charset="0"/>
              <a:buChar char="•"/>
            </a:pPr>
            <a:r>
              <a:rPr lang="en-US" sz="1200" dirty="0"/>
              <a:t>Compliance with priorities, needs or gaps in services identified in the Regional Strategic Plan</a:t>
            </a:r>
          </a:p>
          <a:p>
            <a:endParaRPr lang="en-US" dirty="0"/>
          </a:p>
        </p:txBody>
      </p:sp>
    </p:spTree>
    <p:extLst>
      <p:ext uri="{BB962C8B-B14F-4D97-AF65-F5344CB8AC3E}">
        <p14:creationId xmlns:p14="http://schemas.microsoft.com/office/powerpoint/2010/main" val="122284223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358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200" dirty="0"/>
              <a:t>Login set up and practice logging in.</a:t>
            </a:r>
          </a:p>
        </p:txBody>
      </p:sp>
    </p:spTree>
    <p:extLst>
      <p:ext uri="{BB962C8B-B14F-4D97-AF65-F5344CB8AC3E}">
        <p14:creationId xmlns:p14="http://schemas.microsoft.com/office/powerpoint/2010/main" val="32532129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358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200" dirty="0"/>
              <a:t>Please contact </a:t>
            </a:r>
            <a:r>
              <a:rPr lang="en-US" sz="1200"/>
              <a:t>AACOG Staff should </a:t>
            </a:r>
            <a:r>
              <a:rPr lang="en-US" sz="1200" dirty="0"/>
              <a:t>you have any questions or need </a:t>
            </a:r>
            <a:r>
              <a:rPr lang="en-US" sz="1200"/>
              <a:t>technical assistance.</a:t>
            </a:r>
            <a:endParaRPr lang="en-US" sz="1200" dirty="0"/>
          </a:p>
        </p:txBody>
      </p:sp>
    </p:spTree>
    <p:extLst>
      <p:ext uri="{BB962C8B-B14F-4D97-AF65-F5344CB8AC3E}">
        <p14:creationId xmlns:p14="http://schemas.microsoft.com/office/powerpoint/2010/main" val="2083799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z="1200" b="0" i="0" u="none" strike="noStrike" kern="1200" baseline="0" dirty="0">
                <a:solidFill>
                  <a:schemeClr val="tx1"/>
                </a:solidFill>
                <a:latin typeface="+mn-lt"/>
                <a:ea typeface="+mn-ea"/>
                <a:cs typeface="+mn-cs"/>
              </a:rPr>
              <a:t>For eligible local and regional projects: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Applications will be forwarded by CJD to the appropriate regional council of governments (COG).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COG’s criminal justice advisory committee will prioritize all eligible applications based on State priorities, identified community priorities, cost, and program effectiveness.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CJD will accept priority listings that are approved by the COG’s executive committee.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CJD will make all final funding decisions based upon eligibility, approved COG priorities, reasonableness of the project, availability of funding, and cost-effectiveness. </a:t>
            </a:r>
          </a:p>
          <a:p>
            <a:endParaRPr lang="en-US" dirty="0"/>
          </a:p>
        </p:txBody>
      </p:sp>
    </p:spTree>
    <p:extLst>
      <p:ext uri="{BB962C8B-B14F-4D97-AF65-F5344CB8AC3E}">
        <p14:creationId xmlns:p14="http://schemas.microsoft.com/office/powerpoint/2010/main" val="4263866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358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200" dirty="0"/>
              <a:t>AACOG Staff will receive RBEs in March</a:t>
            </a:r>
          </a:p>
          <a:p>
            <a:pPr eaLnBrk="1" hangingPunct="1">
              <a:spcBef>
                <a:spcPct val="0"/>
              </a:spcBef>
            </a:pPr>
            <a:r>
              <a:rPr lang="en-US" sz="1200" dirty="0"/>
              <a:t>VOCA funding is anticipated to receive a 20% decrease for the upcoming fiscal year</a:t>
            </a:r>
          </a:p>
          <a:p>
            <a:pPr eaLnBrk="1" hangingPunct="1">
              <a:spcBef>
                <a:spcPct val="0"/>
              </a:spcBef>
            </a:pPr>
            <a:r>
              <a:rPr lang="en-US" sz="1200" dirty="0"/>
              <a:t>OOG may override regional prioritizations and funding recommendations based on programmatic requirements at the state and federal level</a:t>
            </a:r>
          </a:p>
          <a:p>
            <a:pPr eaLnBrk="1" hangingPunct="1">
              <a:spcBef>
                <a:spcPct val="0"/>
              </a:spcBef>
            </a:pPr>
            <a:endParaRPr lang="en-US" sz="1200" dirty="0"/>
          </a:p>
        </p:txBody>
      </p:sp>
    </p:spTree>
    <p:extLst>
      <p:ext uri="{BB962C8B-B14F-4D97-AF65-F5344CB8AC3E}">
        <p14:creationId xmlns:p14="http://schemas.microsoft.com/office/powerpoint/2010/main" val="2689490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852656-C482-97C4-7B56-C9635309EA1F}"/>
            </a:ext>
          </a:extLst>
        </p:cNvPr>
        <p:cNvGrpSpPr/>
        <p:nvPr/>
      </p:nvGrpSpPr>
      <p:grpSpPr>
        <a:xfrm>
          <a:off x="0" y="0"/>
          <a:ext cx="0" cy="0"/>
          <a:chOff x="0" y="0"/>
          <a:chExt cx="0" cy="0"/>
        </a:xfrm>
      </p:grpSpPr>
      <p:sp>
        <p:nvSpPr>
          <p:cNvPr id="35843" name="Rectangle 2">
            <a:extLst>
              <a:ext uri="{FF2B5EF4-FFF2-40B4-BE49-F238E27FC236}">
                <a16:creationId xmlns:a16="http://schemas.microsoft.com/office/drawing/2014/main" id="{0B6CAF22-E29F-A36B-BA01-3CC0614BE345}"/>
              </a:ext>
            </a:extLst>
          </p:cNvPr>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35844" name="Rectangle 3">
            <a:extLst>
              <a:ext uri="{FF2B5EF4-FFF2-40B4-BE49-F238E27FC236}">
                <a16:creationId xmlns:a16="http://schemas.microsoft.com/office/drawing/2014/main" id="{B7FAA2D8-AA56-F533-C36B-54CB92D6AE78}"/>
              </a:ext>
            </a:extLst>
          </p:cNvPr>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200" dirty="0"/>
              <a:t>AACOG Staff will receive RBEs in March</a:t>
            </a:r>
          </a:p>
          <a:p>
            <a:pPr eaLnBrk="1" hangingPunct="1">
              <a:spcBef>
                <a:spcPct val="0"/>
              </a:spcBef>
            </a:pPr>
            <a:r>
              <a:rPr lang="en-US" sz="1200" dirty="0"/>
              <a:t>VOCA funding is anticipated to receive a 20% decrease for the upcoming fiscal year</a:t>
            </a:r>
          </a:p>
          <a:p>
            <a:pPr eaLnBrk="1" hangingPunct="1">
              <a:spcBef>
                <a:spcPct val="0"/>
              </a:spcBef>
            </a:pPr>
            <a:r>
              <a:rPr lang="en-US" sz="1200" dirty="0"/>
              <a:t>OOG may override regional prioritizations and funding recommendations based on programmatic requirements at the state and federal level</a:t>
            </a:r>
          </a:p>
          <a:p>
            <a:pPr eaLnBrk="1" hangingPunct="1">
              <a:spcBef>
                <a:spcPct val="0"/>
              </a:spcBef>
            </a:pPr>
            <a:endParaRPr lang="en-US" sz="1200" dirty="0"/>
          </a:p>
          <a:p>
            <a:pPr eaLnBrk="1" hangingPunct="1">
              <a:spcBef>
                <a:spcPct val="0"/>
              </a:spcBef>
            </a:pPr>
            <a:r>
              <a:rPr lang="en-US" sz="1200" dirty="0"/>
              <a:t>Funding streams with allocation amounts and number of applications</a:t>
            </a:r>
          </a:p>
          <a:p>
            <a:pPr eaLnBrk="1" hangingPunct="1">
              <a:spcBef>
                <a:spcPct val="0"/>
              </a:spcBef>
            </a:pPr>
            <a:r>
              <a:rPr lang="en-US" sz="1200" dirty="0"/>
              <a:t>•	Criminal Justice Programs (DJ) $1,064,124.59 (RBE) (22 applications) (31)</a:t>
            </a:r>
          </a:p>
          <a:p>
            <a:pPr eaLnBrk="1" hangingPunct="1">
              <a:spcBef>
                <a:spcPct val="0"/>
              </a:spcBef>
            </a:pPr>
            <a:r>
              <a:rPr lang="en-US" sz="1200" dirty="0"/>
              <a:t>•	Juvenile Justice Programs (SF) $250,459.39 (RBE) (6 applications) (8)</a:t>
            </a:r>
          </a:p>
          <a:p>
            <a:pPr eaLnBrk="1" hangingPunct="1">
              <a:spcBef>
                <a:spcPct val="0"/>
              </a:spcBef>
            </a:pPr>
            <a:r>
              <a:rPr lang="en-US" sz="1200" dirty="0"/>
              <a:t>•	Truancy Prevention Program (TP) $1,252,116.35 (RBE) (8 applications) (9)</a:t>
            </a:r>
          </a:p>
          <a:p>
            <a:pPr eaLnBrk="1" hangingPunct="1">
              <a:spcBef>
                <a:spcPct val="0"/>
              </a:spcBef>
            </a:pPr>
            <a:r>
              <a:rPr lang="en-US" sz="1200" dirty="0"/>
              <a:t>•	General Victim Assistance Direct Services Program (VC) $9,861,274.32 (RBE) (43 applications) (47)</a:t>
            </a:r>
          </a:p>
          <a:p>
            <a:pPr eaLnBrk="1" hangingPunct="1">
              <a:spcBef>
                <a:spcPct val="0"/>
              </a:spcBef>
            </a:pPr>
            <a:r>
              <a:rPr lang="en-US" sz="1200" dirty="0"/>
              <a:t>•	Violence Against Women Justice and Training Program (WF) $355,974.68 (RBE) (7 applications) (6)</a:t>
            </a:r>
          </a:p>
          <a:p>
            <a:pPr eaLnBrk="1" hangingPunct="1">
              <a:spcBef>
                <a:spcPct val="0"/>
              </a:spcBef>
            </a:pPr>
            <a:endParaRPr lang="en-US" sz="1200" dirty="0"/>
          </a:p>
          <a:p>
            <a:pPr eaLnBrk="1" hangingPunct="1">
              <a:spcBef>
                <a:spcPct val="0"/>
              </a:spcBef>
            </a:pPr>
            <a:r>
              <a:rPr lang="en-US" sz="1200" dirty="0"/>
              <a:t>101 in FY 25</a:t>
            </a:r>
          </a:p>
          <a:p>
            <a:pPr eaLnBrk="1" hangingPunct="1">
              <a:spcBef>
                <a:spcPct val="0"/>
              </a:spcBef>
            </a:pPr>
            <a:r>
              <a:rPr lang="en-US" sz="1200" dirty="0"/>
              <a:t>86 in FY24</a:t>
            </a:r>
          </a:p>
        </p:txBody>
      </p:sp>
    </p:spTree>
    <p:extLst>
      <p:ext uri="{BB962C8B-B14F-4D97-AF65-F5344CB8AC3E}">
        <p14:creationId xmlns:p14="http://schemas.microsoft.com/office/powerpoint/2010/main" val="580109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E3324E-08CE-240A-0223-9DE219383D4C}"/>
            </a:ext>
          </a:extLst>
        </p:cNvPr>
        <p:cNvGrpSpPr/>
        <p:nvPr/>
      </p:nvGrpSpPr>
      <p:grpSpPr>
        <a:xfrm>
          <a:off x="0" y="0"/>
          <a:ext cx="0" cy="0"/>
          <a:chOff x="0" y="0"/>
          <a:chExt cx="0" cy="0"/>
        </a:xfrm>
      </p:grpSpPr>
      <p:sp>
        <p:nvSpPr>
          <p:cNvPr id="35843" name="Rectangle 2">
            <a:extLst>
              <a:ext uri="{FF2B5EF4-FFF2-40B4-BE49-F238E27FC236}">
                <a16:creationId xmlns:a16="http://schemas.microsoft.com/office/drawing/2014/main" id="{203406EB-3412-1247-7470-51448F65A9A3}"/>
              </a:ext>
            </a:extLst>
          </p:cNvPr>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35844" name="Rectangle 3">
            <a:extLst>
              <a:ext uri="{FF2B5EF4-FFF2-40B4-BE49-F238E27FC236}">
                <a16:creationId xmlns:a16="http://schemas.microsoft.com/office/drawing/2014/main" id="{2DBC26E3-FC97-E532-3E0F-ED1B5814BD6D}"/>
              </a:ext>
            </a:extLst>
          </p:cNvPr>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200" dirty="0"/>
              <a:t>This section reviews the bylaws regarding the requirements by grant applicants</a:t>
            </a:r>
            <a:r>
              <a:rPr lang="en-US" sz="1200" baseline="0" dirty="0"/>
              <a:t> to be funded. </a:t>
            </a:r>
          </a:p>
          <a:p>
            <a:pPr eaLnBrk="1" hangingPunct="1">
              <a:spcBef>
                <a:spcPct val="0"/>
              </a:spcBef>
            </a:pPr>
            <a:endParaRPr lang="en-US" sz="1200" baseline="0" dirty="0"/>
          </a:p>
          <a:p>
            <a:pPr eaLnBrk="1" hangingPunct="1">
              <a:spcBef>
                <a:spcPct val="0"/>
              </a:spcBef>
            </a:pPr>
            <a:r>
              <a:rPr lang="en-US" sz="2000" dirty="0"/>
              <a:t>13.Conflict of Interest </a:t>
            </a:r>
          </a:p>
          <a:p>
            <a:pPr eaLnBrk="1" hangingPunct="1">
              <a:spcBef>
                <a:spcPct val="0"/>
              </a:spcBef>
            </a:pPr>
            <a:r>
              <a:rPr lang="en-US" sz="2000" dirty="0"/>
              <a:t>13.1. CJAC and AACOG Board of Directors must abstain from any action beyond review and providing expert opinions during the prioritization process if the member or an individual related to the member within the third degree by consanguinity (blood relation) or within the second degree by affinity (related by marriage): </a:t>
            </a:r>
          </a:p>
          <a:p>
            <a:pPr eaLnBrk="1" hangingPunct="1">
              <a:spcBef>
                <a:spcPct val="0"/>
              </a:spcBef>
            </a:pPr>
            <a:r>
              <a:rPr lang="en-US" sz="2000" dirty="0"/>
              <a:t>	13.1.1. Is employed by the applicant agency</a:t>
            </a:r>
            <a:r>
              <a:rPr lang="en-US" sz="2000" u="sng" dirty="0">
                <a:highlight>
                  <a:srgbClr val="FFFF00"/>
                </a:highlight>
              </a:rPr>
              <a:t>2</a:t>
            </a:r>
            <a:r>
              <a:rPr lang="en-US" sz="2000" dirty="0"/>
              <a:t> and works for the unit or division that would administer the grant, if awarded; (</a:t>
            </a:r>
            <a:r>
              <a:rPr lang="en-US" sz="2000" u="sng" dirty="0">
                <a:highlight>
                  <a:srgbClr val="FFFF00"/>
                </a:highlight>
              </a:rPr>
              <a:t>2 For purpose of this section, “agency”, when applied to Municipalities or Counties, shall mean any division of said Municipality or County, and “unit or division” shall be a smaller component of that division).</a:t>
            </a:r>
          </a:p>
          <a:p>
            <a:pPr eaLnBrk="1" hangingPunct="1">
              <a:spcBef>
                <a:spcPct val="0"/>
              </a:spcBef>
            </a:pPr>
            <a:endParaRPr lang="en-US" sz="1200" u="sng" baseline="0" dirty="0">
              <a:highlight>
                <a:srgbClr val="FFFF00"/>
              </a:highlight>
            </a:endParaRPr>
          </a:p>
          <a:p>
            <a:pPr eaLnBrk="1" hangingPunct="1">
              <a:spcBef>
                <a:spcPct val="0"/>
              </a:spcBef>
            </a:pPr>
            <a:r>
              <a:rPr lang="en-US" sz="2000" dirty="0"/>
              <a:t>	13.1.2. Serves on any board that oversees the unit or division that would administer the grant, if awarded; </a:t>
            </a:r>
          </a:p>
          <a:p>
            <a:pPr eaLnBrk="1" hangingPunct="1">
              <a:spcBef>
                <a:spcPct val="0"/>
              </a:spcBef>
            </a:pPr>
            <a:r>
              <a:rPr lang="en-US" sz="2000" dirty="0"/>
              <a:t>	13.1.3. Owns or controls any interest in a business entity or other nongovernmental organization that benefits, directly    	           or indirectly, from activities with the applicant agency; </a:t>
            </a:r>
          </a:p>
          <a:p>
            <a:pPr eaLnBrk="1" hangingPunct="1">
              <a:spcBef>
                <a:spcPct val="0"/>
              </a:spcBef>
            </a:pPr>
            <a:r>
              <a:rPr lang="en-US" sz="2000" dirty="0"/>
              <a:t>	13.1.4. Receives any funds from the applicant agency as a result of the grant, if awarded; or </a:t>
            </a:r>
          </a:p>
          <a:p>
            <a:pPr eaLnBrk="1" hangingPunct="1">
              <a:spcBef>
                <a:spcPct val="0"/>
              </a:spcBef>
            </a:pPr>
            <a:r>
              <a:rPr lang="en-US" sz="2000" dirty="0"/>
              <a:t>	13.1.5. Uses or receives a substantial amount of tangible goods, services, or funds from the applicant agency. </a:t>
            </a:r>
          </a:p>
          <a:p>
            <a:pPr eaLnBrk="1" hangingPunct="1">
              <a:spcBef>
                <a:spcPct val="0"/>
              </a:spcBef>
            </a:pPr>
            <a:endParaRPr lang="en-US" sz="2000" dirty="0"/>
          </a:p>
          <a:p>
            <a:pPr eaLnBrk="1" hangingPunct="1">
              <a:spcBef>
                <a:spcPct val="0"/>
              </a:spcBef>
            </a:pPr>
            <a:r>
              <a:rPr lang="en-US" sz="2000" dirty="0"/>
              <a:t>13.2. CJAC Members with Conflict of Interest will vacate the room, virtual platform, etc. during the conflicted application’s scoring, is unable to present their agency’s application to CJAC, and may not participate in outside conversations regarding the application with other CJAC members. </a:t>
            </a:r>
          </a:p>
          <a:p>
            <a:pPr eaLnBrk="1" hangingPunct="1">
              <a:spcBef>
                <a:spcPct val="0"/>
              </a:spcBef>
            </a:pPr>
            <a:r>
              <a:rPr lang="en-US" sz="2000" dirty="0"/>
              <a:t>13.3. AACOG staff may participate in any grant application submitted by the COG, but may not vote, take action, or comment on COG applications. </a:t>
            </a:r>
          </a:p>
          <a:p>
            <a:pPr eaLnBrk="1" hangingPunct="1">
              <a:spcBef>
                <a:spcPct val="0"/>
              </a:spcBef>
            </a:pPr>
            <a:r>
              <a:rPr lang="en-US" sz="2000" dirty="0"/>
              <a:t>13.4. Any applicants, CJAC Members, COG personnel, or other individual has reason to believe that favoritism or inappropriate actions occurred during CJD application scoring and prioritization, identifying Conflict of Interest, Membership nomination, Membership removal, or any other Membership item, AACOG shall ensure that all concerns are shared with CJD. </a:t>
            </a:r>
          </a:p>
          <a:p>
            <a:pPr eaLnBrk="1" hangingPunct="1">
              <a:spcBef>
                <a:spcPct val="0"/>
              </a:spcBef>
            </a:pPr>
            <a:r>
              <a:rPr lang="en-US" sz="2000" dirty="0"/>
              <a:t>13.5. AACOG Staff will provide CJAC with a detailed list of CJAC Member Conflict of Interest no later than the regular CJAC Meeting prior to the Scoring Meetings or one month prior to the Scoring Meetings, whichever occurs first. </a:t>
            </a:r>
          </a:p>
          <a:p>
            <a:pPr eaLnBrk="1" hangingPunct="1">
              <a:spcBef>
                <a:spcPct val="0"/>
              </a:spcBef>
            </a:pPr>
            <a:r>
              <a:rPr lang="en-US" sz="2000" dirty="0"/>
              <a:t>13.5.1. It is the responsibility of CJAC Members to notify AACOG staff concerning any changes with the recorded Conflict of Interest list. </a:t>
            </a:r>
            <a:endParaRPr lang="en-US" sz="1200" baseline="0" dirty="0"/>
          </a:p>
          <a:p>
            <a:pPr eaLnBrk="1" hangingPunct="1">
              <a:spcBef>
                <a:spcPct val="0"/>
              </a:spcBef>
            </a:pPr>
            <a:endParaRPr lang="en-US" sz="1200" dirty="0"/>
          </a:p>
        </p:txBody>
      </p:sp>
    </p:spTree>
    <p:extLst>
      <p:ext uri="{BB962C8B-B14F-4D97-AF65-F5344CB8AC3E}">
        <p14:creationId xmlns:p14="http://schemas.microsoft.com/office/powerpoint/2010/main" val="4208501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p:spPr>
      </p:sp>
      <p:sp>
        <p:nvSpPr>
          <p:cNvPr id="358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200" dirty="0"/>
              <a:t>This section reviews the purpose,</a:t>
            </a:r>
            <a:r>
              <a:rPr lang="en-US" sz="1200" baseline="0" dirty="0"/>
              <a:t> ability, and restrictions to CJAC participation in the scoring and prioritization process. </a:t>
            </a:r>
          </a:p>
          <a:p>
            <a:pPr eaLnBrk="1" hangingPunct="1">
              <a:spcBef>
                <a:spcPct val="0"/>
              </a:spcBef>
            </a:pPr>
            <a:endParaRPr lang="en-US" sz="1200" baseline="0" dirty="0"/>
          </a:p>
          <a:p>
            <a:pPr eaLnBrk="1" hangingPunct="1">
              <a:spcBef>
                <a:spcPct val="0"/>
              </a:spcBef>
            </a:pPr>
            <a:r>
              <a:rPr lang="en-US" sz="2000" dirty="0"/>
              <a:t>14.CJD Grant Applicant Materials and Requirements </a:t>
            </a:r>
          </a:p>
          <a:p>
            <a:pPr eaLnBrk="1" hangingPunct="1">
              <a:spcBef>
                <a:spcPct val="0"/>
              </a:spcBef>
            </a:pPr>
            <a:r>
              <a:rPr lang="en-US" sz="2000" dirty="0"/>
              <a:t>14.1. CJD Grant Applicants must follow the CJAC Bylaws and Grant Application Guidelines to receive a favorable review. </a:t>
            </a:r>
          </a:p>
          <a:p>
            <a:pPr eaLnBrk="1" hangingPunct="1">
              <a:spcBef>
                <a:spcPct val="0"/>
              </a:spcBef>
            </a:pPr>
            <a:r>
              <a:rPr lang="en-US" sz="2000" dirty="0"/>
              <a:t>14.2. CJD Grant Applicants must attend a mandatory Grant Workshop to fulfill regional requirements and receive a favorable review. 14.3. CJD Grant Applicants must submit a Grant Summary Form to receive a favorable review. </a:t>
            </a:r>
          </a:p>
          <a:p>
            <a:pPr eaLnBrk="1" hangingPunct="1">
              <a:spcBef>
                <a:spcPct val="0"/>
              </a:spcBef>
            </a:pPr>
            <a:r>
              <a:rPr lang="en-US" sz="2000" dirty="0"/>
              <a:t>14.4. A grant applicant representative must attend the Scoring and Prioritization Meeting and present the agency’s grant project to receive a favorable review. </a:t>
            </a:r>
          </a:p>
          <a:p>
            <a:pPr eaLnBrk="1" hangingPunct="1">
              <a:spcBef>
                <a:spcPct val="0"/>
              </a:spcBef>
            </a:pPr>
            <a:r>
              <a:rPr lang="en-US" sz="2000" dirty="0"/>
              <a:t>14.5. CJAC and/or AACOG staff reserve the right to request additional information other than what is included in the CJD application, forms or attachments. Failure to comply with this request shall result in the application not being recommended for funding.</a:t>
            </a:r>
            <a:endParaRPr lang="en-US" sz="1200" dirty="0"/>
          </a:p>
        </p:txBody>
      </p:sp>
    </p:spTree>
    <p:extLst>
      <p:ext uri="{BB962C8B-B14F-4D97-AF65-F5344CB8AC3E}">
        <p14:creationId xmlns:p14="http://schemas.microsoft.com/office/powerpoint/2010/main" val="3569568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CD03A-8B05-45A3-A6D0-360DD215554F}" type="slidenum">
              <a:rPr lang="en-US" smtClean="0"/>
              <a:t>‹#›</a:t>
            </a:fld>
            <a:endParaRPr lang="en-US"/>
          </a:p>
        </p:txBody>
      </p:sp>
    </p:spTree>
    <p:extLst>
      <p:ext uri="{BB962C8B-B14F-4D97-AF65-F5344CB8AC3E}">
        <p14:creationId xmlns:p14="http://schemas.microsoft.com/office/powerpoint/2010/main" val="2704610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CD03A-8B05-45A3-A6D0-360DD215554F}" type="slidenum">
              <a:rPr lang="en-US" smtClean="0"/>
              <a:t>‹#›</a:t>
            </a:fld>
            <a:endParaRPr lang="en-US"/>
          </a:p>
        </p:txBody>
      </p:sp>
    </p:spTree>
    <p:extLst>
      <p:ext uri="{BB962C8B-B14F-4D97-AF65-F5344CB8AC3E}">
        <p14:creationId xmlns:p14="http://schemas.microsoft.com/office/powerpoint/2010/main" val="2980881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CD03A-8B05-45A3-A6D0-360DD215554F}" type="slidenum">
              <a:rPr lang="en-US" smtClean="0"/>
              <a:t>‹#›</a:t>
            </a:fld>
            <a:endParaRPr lang="en-US"/>
          </a:p>
        </p:txBody>
      </p:sp>
    </p:spTree>
    <p:extLst>
      <p:ext uri="{BB962C8B-B14F-4D97-AF65-F5344CB8AC3E}">
        <p14:creationId xmlns:p14="http://schemas.microsoft.com/office/powerpoint/2010/main" val="1279914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4447106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CD03A-8B05-45A3-A6D0-360DD215554F}" type="slidenum">
              <a:rPr lang="en-US" smtClean="0"/>
              <a:t>‹#›</a:t>
            </a:fld>
            <a:endParaRPr lang="en-US"/>
          </a:p>
        </p:txBody>
      </p:sp>
    </p:spTree>
    <p:extLst>
      <p:ext uri="{BB962C8B-B14F-4D97-AF65-F5344CB8AC3E}">
        <p14:creationId xmlns:p14="http://schemas.microsoft.com/office/powerpoint/2010/main" val="2642785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CD03A-8B05-45A3-A6D0-360DD215554F}" type="slidenum">
              <a:rPr lang="en-US" smtClean="0"/>
              <a:t>‹#›</a:t>
            </a:fld>
            <a:endParaRPr lang="en-US"/>
          </a:p>
        </p:txBody>
      </p:sp>
    </p:spTree>
    <p:extLst>
      <p:ext uri="{BB962C8B-B14F-4D97-AF65-F5344CB8AC3E}">
        <p14:creationId xmlns:p14="http://schemas.microsoft.com/office/powerpoint/2010/main" val="1440897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ECD03A-8B05-45A3-A6D0-360DD215554F}" type="slidenum">
              <a:rPr lang="en-US" smtClean="0"/>
              <a:t>‹#›</a:t>
            </a:fld>
            <a:endParaRPr lang="en-US"/>
          </a:p>
        </p:txBody>
      </p:sp>
    </p:spTree>
    <p:extLst>
      <p:ext uri="{BB962C8B-B14F-4D97-AF65-F5344CB8AC3E}">
        <p14:creationId xmlns:p14="http://schemas.microsoft.com/office/powerpoint/2010/main" val="1836530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ECD03A-8B05-45A3-A6D0-360DD215554F}" type="slidenum">
              <a:rPr lang="en-US" smtClean="0"/>
              <a:t>‹#›</a:t>
            </a:fld>
            <a:endParaRPr lang="en-US"/>
          </a:p>
        </p:txBody>
      </p:sp>
    </p:spTree>
    <p:extLst>
      <p:ext uri="{BB962C8B-B14F-4D97-AF65-F5344CB8AC3E}">
        <p14:creationId xmlns:p14="http://schemas.microsoft.com/office/powerpoint/2010/main" val="2399447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ECD03A-8B05-45A3-A6D0-360DD215554F}" type="slidenum">
              <a:rPr lang="en-US" smtClean="0"/>
              <a:t>‹#›</a:t>
            </a:fld>
            <a:endParaRPr lang="en-US"/>
          </a:p>
        </p:txBody>
      </p:sp>
    </p:spTree>
    <p:extLst>
      <p:ext uri="{BB962C8B-B14F-4D97-AF65-F5344CB8AC3E}">
        <p14:creationId xmlns:p14="http://schemas.microsoft.com/office/powerpoint/2010/main" val="2736523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ECD03A-8B05-45A3-A6D0-360DD215554F}" type="slidenum">
              <a:rPr lang="en-US" smtClean="0"/>
              <a:t>‹#›</a:t>
            </a:fld>
            <a:endParaRPr lang="en-US"/>
          </a:p>
        </p:txBody>
      </p:sp>
    </p:spTree>
    <p:extLst>
      <p:ext uri="{BB962C8B-B14F-4D97-AF65-F5344CB8AC3E}">
        <p14:creationId xmlns:p14="http://schemas.microsoft.com/office/powerpoint/2010/main" val="417406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ECD03A-8B05-45A3-A6D0-360DD215554F}" type="slidenum">
              <a:rPr lang="en-US" smtClean="0"/>
              <a:t>‹#›</a:t>
            </a:fld>
            <a:endParaRPr lang="en-US"/>
          </a:p>
        </p:txBody>
      </p:sp>
    </p:spTree>
    <p:extLst>
      <p:ext uri="{BB962C8B-B14F-4D97-AF65-F5344CB8AC3E}">
        <p14:creationId xmlns:p14="http://schemas.microsoft.com/office/powerpoint/2010/main" val="740501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ECD03A-8B05-45A3-A6D0-360DD215554F}" type="slidenum">
              <a:rPr lang="en-US" smtClean="0"/>
              <a:t>‹#›</a:t>
            </a:fld>
            <a:endParaRPr lang="en-US"/>
          </a:p>
        </p:txBody>
      </p:sp>
    </p:spTree>
    <p:extLst>
      <p:ext uri="{BB962C8B-B14F-4D97-AF65-F5344CB8AC3E}">
        <p14:creationId xmlns:p14="http://schemas.microsoft.com/office/powerpoint/2010/main" val="531908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05ECD03A-8B05-45A3-A6D0-360DD215554F}" type="slidenum">
              <a:rPr lang="en-US" smtClean="0"/>
              <a:t>‹#›</a:t>
            </a:fld>
            <a:endParaRPr lang="en-US"/>
          </a:p>
        </p:txBody>
      </p:sp>
    </p:spTree>
    <p:extLst>
      <p:ext uri="{BB962C8B-B14F-4D97-AF65-F5344CB8AC3E}">
        <p14:creationId xmlns:p14="http://schemas.microsoft.com/office/powerpoint/2010/main" val="351602216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12.xml"/><Relationship Id="rId4" Type="http://schemas.openxmlformats.org/officeDocument/2006/relationships/hyperlink" Target="https://aacogpublicsafety.smapply.io/prog/fy24_cj"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ChangeArrowheads="1"/>
          </p:cNvSpPr>
          <p:nvPr/>
        </p:nvSpPr>
        <p:spPr bwMode="auto">
          <a:xfrm>
            <a:off x="-43869" y="1"/>
            <a:ext cx="9187869" cy="1657350"/>
          </a:xfrm>
          <a:prstGeom prst="rect">
            <a:avLst/>
          </a:prstGeom>
          <a:solidFill>
            <a:srgbClr val="002060"/>
          </a:solidFill>
          <a:ln w="9525" algn="ctr">
            <a:noFill/>
            <a:miter lim="800000"/>
            <a:headEnd/>
            <a:tailEnd/>
          </a:ln>
        </p:spPr>
        <p:txBody>
          <a:bodyPr anchor="ctr"/>
          <a:lstStyle/>
          <a:p>
            <a:endParaRPr lang="en-US" sz="1100">
              <a:latin typeface="Times New Roman" panose="02020603050405020304" pitchFamily="18" charset="0"/>
              <a:cs typeface="Times New Roman" panose="02020603050405020304" pitchFamily="18" charset="0"/>
            </a:endParaRPr>
          </a:p>
        </p:txBody>
      </p:sp>
      <p:sp>
        <p:nvSpPr>
          <p:cNvPr id="3075" name="Line 9"/>
          <p:cNvSpPr>
            <a:spLocks noChangeShapeType="1"/>
          </p:cNvSpPr>
          <p:nvPr/>
        </p:nvSpPr>
        <p:spPr bwMode="auto">
          <a:xfrm flipV="1">
            <a:off x="2631281" y="681037"/>
            <a:ext cx="5372100" cy="1"/>
          </a:xfrm>
          <a:prstGeom prst="line">
            <a:avLst/>
          </a:prstGeom>
          <a:noFill/>
          <a:ln w="19050">
            <a:noFill/>
            <a:round/>
            <a:headEnd/>
            <a:tailEnd/>
          </a:ln>
        </p:spPr>
        <p:txBody>
          <a:bodyPr/>
          <a:lstStyle/>
          <a:p>
            <a:endParaRPr lang="en-US" sz="1100">
              <a:latin typeface="Times New Roman" panose="02020603050405020304" pitchFamily="18" charset="0"/>
              <a:cs typeface="Times New Roman" panose="02020603050405020304" pitchFamily="18" charset="0"/>
            </a:endParaRPr>
          </a:p>
        </p:txBody>
      </p:sp>
      <p:sp>
        <p:nvSpPr>
          <p:cNvPr id="3076" name="Line 2"/>
          <p:cNvSpPr>
            <a:spLocks noChangeShapeType="1"/>
          </p:cNvSpPr>
          <p:nvPr/>
        </p:nvSpPr>
        <p:spPr bwMode="auto">
          <a:xfrm>
            <a:off x="2631281" y="2045494"/>
            <a:ext cx="5372100" cy="0"/>
          </a:xfrm>
          <a:prstGeom prst="line">
            <a:avLst/>
          </a:prstGeom>
          <a:noFill/>
          <a:ln w="19050">
            <a:noFill/>
            <a:round/>
            <a:headEnd/>
            <a:tailEnd/>
          </a:ln>
        </p:spPr>
        <p:txBody>
          <a:bodyPr/>
          <a:lstStyle/>
          <a:p>
            <a:endParaRPr lang="en-US" sz="1100">
              <a:latin typeface="Times New Roman" panose="02020603050405020304" pitchFamily="18" charset="0"/>
              <a:cs typeface="Times New Roman" panose="02020603050405020304" pitchFamily="18" charset="0"/>
            </a:endParaRPr>
          </a:p>
        </p:txBody>
      </p:sp>
      <p:sp>
        <p:nvSpPr>
          <p:cNvPr id="3077" name="Text Box 6"/>
          <p:cNvSpPr txBox="1">
            <a:spLocks noChangeArrowheads="1"/>
          </p:cNvSpPr>
          <p:nvPr/>
        </p:nvSpPr>
        <p:spPr bwMode="auto">
          <a:xfrm>
            <a:off x="1524000" y="2419350"/>
            <a:ext cx="5336568" cy="3508653"/>
          </a:xfrm>
          <a:prstGeom prst="rect">
            <a:avLst/>
          </a:prstGeom>
          <a:noFill/>
          <a:ln w="9525">
            <a:noFill/>
            <a:miter lim="800000"/>
            <a:headEnd/>
            <a:tailEnd/>
          </a:ln>
        </p:spPr>
        <p:txBody>
          <a:bodyPr wrap="square">
            <a:spAutoFit/>
          </a:bodyPr>
          <a:lstStyle/>
          <a:p>
            <a:pPr>
              <a:spcBef>
                <a:spcPct val="50000"/>
              </a:spcBef>
              <a:tabLst>
                <a:tab pos="473869" algn="l"/>
              </a:tabLst>
            </a:pPr>
            <a:r>
              <a:rPr lang="en-US" sz="1100" i="1" dirty="0">
                <a:latin typeface="Times New Roman" panose="02020603050405020304" pitchFamily="18" charset="0"/>
                <a:cs typeface="Times New Roman" panose="02020603050405020304" pitchFamily="18" charset="0"/>
              </a:rPr>
              <a:t>presented to </a:t>
            </a:r>
          </a:p>
          <a:p>
            <a:r>
              <a:rPr lang="en-US" sz="2000" dirty="0">
                <a:latin typeface="Times New Roman" panose="02020603050405020304" pitchFamily="18" charset="0"/>
                <a:cs typeface="Times New Roman" panose="02020603050405020304" pitchFamily="18" charset="0"/>
              </a:rPr>
              <a:t>CJAC Members</a:t>
            </a:r>
          </a:p>
          <a:p>
            <a:pPr>
              <a:spcBef>
                <a:spcPct val="50000"/>
              </a:spcBef>
              <a:tabLst>
                <a:tab pos="473869" algn="l"/>
              </a:tabLst>
            </a:pPr>
            <a:endParaRPr lang="en-US" sz="1100" i="1" dirty="0">
              <a:latin typeface="Times New Roman" panose="02020603050405020304" pitchFamily="18" charset="0"/>
              <a:cs typeface="Times New Roman" panose="02020603050405020304" pitchFamily="18" charset="0"/>
            </a:endParaRPr>
          </a:p>
          <a:p>
            <a:pPr>
              <a:spcBef>
                <a:spcPct val="50000"/>
              </a:spcBef>
              <a:tabLst>
                <a:tab pos="473869" algn="l"/>
              </a:tabLst>
            </a:pPr>
            <a:r>
              <a:rPr lang="en-US" sz="1100" i="1" dirty="0">
                <a:latin typeface="Times New Roman" panose="02020603050405020304" pitchFamily="18" charset="0"/>
                <a:cs typeface="Times New Roman" panose="02020603050405020304" pitchFamily="18" charset="0"/>
              </a:rPr>
              <a:t>presented by</a:t>
            </a:r>
          </a:p>
          <a:p>
            <a:pPr>
              <a:spcBef>
                <a:spcPct val="50000"/>
              </a:spcBef>
              <a:tabLst>
                <a:tab pos="473869" algn="l"/>
              </a:tabLst>
            </a:pPr>
            <a:r>
              <a:rPr lang="en-US" sz="1800" dirty="0">
                <a:latin typeface="Times New Roman" panose="02020603050405020304" pitchFamily="18" charset="0"/>
                <a:cs typeface="Times New Roman" panose="02020603050405020304" pitchFamily="18" charset="0"/>
              </a:rPr>
              <a:t>Marcela Medina</a:t>
            </a:r>
            <a:br>
              <a:rPr lang="en-US" sz="1800" dirty="0">
                <a:latin typeface="Times New Roman" panose="02020603050405020304" pitchFamily="18" charset="0"/>
                <a:cs typeface="Times New Roman" panose="02020603050405020304" pitchFamily="18" charset="0"/>
              </a:rPr>
            </a:br>
            <a:r>
              <a:rPr lang="pt-BR" sz="1100" dirty="0">
                <a:latin typeface="Times New Roman" panose="02020603050405020304" pitchFamily="18" charset="0"/>
                <a:cs typeface="Times New Roman" panose="02020603050405020304" pitchFamily="18" charset="0"/>
              </a:rPr>
              <a:t>Public Safety Manager &amp; Financial Analyst</a:t>
            </a:r>
          </a:p>
          <a:p>
            <a:pPr>
              <a:spcBef>
                <a:spcPct val="50000"/>
              </a:spcBef>
              <a:tabLst>
                <a:tab pos="473869" algn="l"/>
              </a:tabLst>
            </a:pPr>
            <a:r>
              <a:rPr lang="en-US" sz="1800" dirty="0">
                <a:latin typeface="Times New Roman" panose="02020603050405020304" pitchFamily="18" charset="0"/>
                <a:cs typeface="Times New Roman" panose="02020603050405020304" pitchFamily="18" charset="0"/>
              </a:rPr>
              <a:t>&amp;</a:t>
            </a:r>
          </a:p>
          <a:p>
            <a:pPr>
              <a:spcBef>
                <a:spcPct val="50000"/>
              </a:spcBef>
              <a:tabLst>
                <a:tab pos="473869" algn="l"/>
              </a:tabLst>
            </a:pPr>
            <a:r>
              <a:rPr lang="en-US" sz="1800" dirty="0">
                <a:latin typeface="Times New Roman" panose="02020603050405020304" pitchFamily="18" charset="0"/>
                <a:cs typeface="Times New Roman" panose="02020603050405020304" pitchFamily="18" charset="0"/>
              </a:rPr>
              <a:t>Cami Goldspink</a:t>
            </a:r>
            <a:br>
              <a:rPr lang="en-US" sz="1800" dirty="0">
                <a:latin typeface="Times New Roman" panose="02020603050405020304" pitchFamily="18" charset="0"/>
                <a:cs typeface="Times New Roman" panose="02020603050405020304" pitchFamily="18" charset="0"/>
              </a:rPr>
            </a:br>
            <a:r>
              <a:rPr lang="pt-BR" sz="1100" dirty="0">
                <a:latin typeface="Times New Roman" panose="02020603050405020304" pitchFamily="18" charset="0"/>
                <a:cs typeface="Times New Roman" panose="02020603050405020304" pitchFamily="18" charset="0"/>
              </a:rPr>
              <a:t>Criminal Justice Planner</a:t>
            </a:r>
          </a:p>
          <a:p>
            <a:pPr>
              <a:spcBef>
                <a:spcPct val="50000"/>
              </a:spcBef>
              <a:tabLst>
                <a:tab pos="473869" algn="l"/>
              </a:tabLst>
            </a:pPr>
            <a:endParaRPr lang="pt-BR" sz="1100" dirty="0">
              <a:latin typeface="Times New Roman" panose="02020603050405020304" pitchFamily="18" charset="0"/>
              <a:cs typeface="Times New Roman" panose="02020603050405020304" pitchFamily="18" charset="0"/>
            </a:endParaRPr>
          </a:p>
          <a:p>
            <a:pPr>
              <a:spcBef>
                <a:spcPct val="50000"/>
              </a:spcBef>
              <a:tabLst>
                <a:tab pos="473869" algn="l"/>
              </a:tabLst>
            </a:pPr>
            <a:endParaRPr lang="pt-BR" sz="1100" dirty="0">
              <a:latin typeface="Times New Roman" panose="02020603050405020304" pitchFamily="18" charset="0"/>
              <a:cs typeface="Times New Roman" panose="02020603050405020304" pitchFamily="18" charset="0"/>
            </a:endParaRPr>
          </a:p>
          <a:p>
            <a:pPr>
              <a:tabLst>
                <a:tab pos="473869" algn="l"/>
              </a:tabLst>
            </a:pPr>
            <a:endParaRPr lang="en-US" sz="1100" dirty="0">
              <a:latin typeface="Times New Roman" panose="02020603050405020304" pitchFamily="18" charset="0"/>
              <a:cs typeface="Times New Roman" panose="02020603050405020304" pitchFamily="18" charset="0"/>
            </a:endParaRPr>
          </a:p>
          <a:p>
            <a:pPr>
              <a:tabLst>
                <a:tab pos="473869" algn="l"/>
              </a:tabLst>
            </a:pPr>
            <a:endParaRPr lang="en-US" sz="1100" dirty="0">
              <a:latin typeface="Times New Roman" panose="02020603050405020304" pitchFamily="18" charset="0"/>
              <a:cs typeface="Times New Roman" panose="02020603050405020304" pitchFamily="18" charset="0"/>
            </a:endParaRPr>
          </a:p>
        </p:txBody>
      </p:sp>
      <p:sp>
        <p:nvSpPr>
          <p:cNvPr id="3078" name="Rectangle 10"/>
          <p:cNvSpPr>
            <a:spLocks noChangeArrowheads="1"/>
          </p:cNvSpPr>
          <p:nvPr/>
        </p:nvSpPr>
        <p:spPr bwMode="auto">
          <a:xfrm>
            <a:off x="-228600" y="1241391"/>
            <a:ext cx="184731" cy="261610"/>
          </a:xfrm>
          <a:prstGeom prst="rect">
            <a:avLst/>
          </a:prstGeom>
          <a:noFill/>
          <a:ln w="9525">
            <a:noFill/>
            <a:miter lim="800000"/>
            <a:headEnd/>
            <a:tailEnd/>
          </a:ln>
        </p:spPr>
        <p:txBody>
          <a:bodyPr wrap="none" anchor="ctr">
            <a:spAutoFit/>
          </a:bodyPr>
          <a:lstStyle/>
          <a:p>
            <a:endParaRPr lang="en-US" sz="1100">
              <a:latin typeface="Times New Roman" panose="02020603050405020304" pitchFamily="18" charset="0"/>
              <a:cs typeface="Times New Roman" panose="02020603050405020304" pitchFamily="18" charset="0"/>
            </a:endParaRPr>
          </a:p>
        </p:txBody>
      </p:sp>
      <p:sp>
        <p:nvSpPr>
          <p:cNvPr id="3079" name="Text Box 11"/>
          <p:cNvSpPr txBox="1">
            <a:spLocks noChangeArrowheads="1"/>
          </p:cNvSpPr>
          <p:nvPr/>
        </p:nvSpPr>
        <p:spPr bwMode="auto">
          <a:xfrm>
            <a:off x="-111718" y="268924"/>
            <a:ext cx="9187869" cy="976314"/>
          </a:xfrm>
          <a:prstGeom prst="rect">
            <a:avLst/>
          </a:prstGeom>
          <a:noFill/>
          <a:ln w="9525">
            <a:noFill/>
            <a:miter lim="800000"/>
            <a:headEnd/>
            <a:tailEnd/>
          </a:ln>
        </p:spPr>
        <p:txBody>
          <a:bodyPr/>
          <a:lstStyle/>
          <a:p>
            <a:pPr algn="ctr">
              <a:spcBef>
                <a:spcPct val="10000"/>
              </a:spcBef>
            </a:pPr>
            <a:r>
              <a:rPr lang="en-US" sz="4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CJAC Scoring Training</a:t>
            </a:r>
          </a:p>
        </p:txBody>
      </p:sp>
      <p:pic>
        <p:nvPicPr>
          <p:cNvPr id="9" name="Picture 8"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3381" y="4248150"/>
            <a:ext cx="967468" cy="685800"/>
          </a:xfrm>
          <a:prstGeom prst="rect">
            <a:avLst/>
          </a:prstGeom>
          <a:noFill/>
          <a:ln>
            <a:noFill/>
          </a:ln>
        </p:spPr>
      </p:pic>
    </p:spTree>
    <p:extLst>
      <p:ext uri="{BB962C8B-B14F-4D97-AF65-F5344CB8AC3E}">
        <p14:creationId xmlns:p14="http://schemas.microsoft.com/office/powerpoint/2010/main" val="1228129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Calibri" pitchFamily="34" charset="0"/>
            </a:endParaRPr>
          </a:p>
        </p:txBody>
      </p:sp>
      <p:sp>
        <p:nvSpPr>
          <p:cNvPr id="5" name="Rectangle 2"/>
          <p:cNvSpPr txBox="1">
            <a:spLocks noChangeArrowheads="1"/>
          </p:cNvSpPr>
          <p:nvPr/>
        </p:nvSpPr>
        <p:spPr>
          <a:xfrm>
            <a:off x="1485900" y="214313"/>
            <a:ext cx="6372225" cy="857250"/>
          </a:xfrm>
          <a:prstGeom prst="rect">
            <a:avLst/>
          </a:prstGeom>
        </p:spPr>
        <p:txBody>
          <a:bodyPr anchor="ctr"/>
          <a:lstStyle/>
          <a:p>
            <a:pPr>
              <a:defRPr/>
            </a:pPr>
            <a:r>
              <a:rPr lang="en-US" sz="2100" dirty="0">
                <a:solidFill>
                  <a:srgbClr val="FFFFFF"/>
                </a:solidFill>
                <a:latin typeface="Verdana" pitchFamily="34" charset="0"/>
                <a:ea typeface="+mj-ea"/>
                <a:cs typeface="+mj-cs"/>
              </a:rPr>
              <a:t>Why I JOINED AACOG</a:t>
            </a:r>
          </a:p>
        </p:txBody>
      </p:sp>
      <p:sp>
        <p:nvSpPr>
          <p:cNvPr id="6" name="Rectangle 3"/>
          <p:cNvSpPr txBox="1">
            <a:spLocks noChangeArrowheads="1"/>
          </p:cNvSpPr>
          <p:nvPr/>
        </p:nvSpPr>
        <p:spPr>
          <a:xfrm>
            <a:off x="1485900" y="1086857"/>
            <a:ext cx="6172200" cy="3600450"/>
          </a:xfrm>
          <a:prstGeom prst="rect">
            <a:avLst/>
          </a:prstGeom>
        </p:spPr>
        <p:txBody>
          <a:bodyPr/>
          <a:lstStyle/>
          <a:p>
            <a:pPr marL="314325" indent="-314325">
              <a:lnSpc>
                <a:spcPct val="90000"/>
              </a:lnSpc>
              <a:spcBef>
                <a:spcPct val="40000"/>
              </a:spcBef>
              <a:spcAft>
                <a:spcPts val="450"/>
              </a:spcAft>
              <a:buClr>
                <a:srgbClr val="02565A"/>
              </a:buClr>
              <a:buFont typeface="Arial" pitchFamily="34" charset="0"/>
              <a:buChar char="•"/>
              <a:defRPr/>
            </a:pPr>
            <a:endParaRPr lang="en-US" sz="1800" dirty="0">
              <a:cs typeface="Arial" panose="020B0604020202020204" pitchFamily="34" charset="0"/>
            </a:endParaRP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4248150"/>
            <a:ext cx="967468" cy="685800"/>
          </a:xfrm>
          <a:prstGeom prst="rect">
            <a:avLst/>
          </a:prstGeom>
          <a:noFill/>
          <a:ln>
            <a:noFill/>
          </a:ln>
        </p:spPr>
      </p:pic>
      <p:sp>
        <p:nvSpPr>
          <p:cNvPr id="7" name="Shape 220"/>
          <p:cNvSpPr txBox="1">
            <a:spLocks/>
          </p:cNvSpPr>
          <p:nvPr/>
        </p:nvSpPr>
        <p:spPr>
          <a:xfrm rot="187">
            <a:off x="68" y="1245486"/>
            <a:ext cx="9143936" cy="2514596"/>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spcAft>
                <a:spcPts val="450"/>
              </a:spcAft>
            </a:pPr>
            <a:r>
              <a:rPr lang="en-US" sz="4000" b="1" dirty="0">
                <a:solidFill>
                  <a:schemeClr val="bg1"/>
                </a:solidFill>
                <a:latin typeface="Times New Roman" panose="02020603050405020304" pitchFamily="18" charset="0"/>
                <a:cs typeface="Times New Roman" panose="02020603050405020304" pitchFamily="18" charset="0"/>
              </a:rPr>
              <a:t>Bylaws:</a:t>
            </a:r>
          </a:p>
          <a:p>
            <a:pPr algn="ctr">
              <a:spcAft>
                <a:spcPts val="450"/>
              </a:spcAft>
            </a:pPr>
            <a:r>
              <a:rPr lang="en-US" sz="4000" b="1" dirty="0">
                <a:solidFill>
                  <a:schemeClr val="bg1"/>
                </a:solidFill>
                <a:latin typeface="Times New Roman" panose="02020603050405020304" pitchFamily="18" charset="0"/>
                <a:cs typeface="Times New Roman" panose="02020603050405020304" pitchFamily="18" charset="0"/>
              </a:rPr>
              <a:t>16. Application Review</a:t>
            </a:r>
          </a:p>
        </p:txBody>
      </p:sp>
      <p:sp>
        <p:nvSpPr>
          <p:cNvPr id="10" name="Content Placeholder 2"/>
          <p:cNvSpPr txBox="1">
            <a:spLocks/>
          </p:cNvSpPr>
          <p:nvPr/>
        </p:nvSpPr>
        <p:spPr>
          <a:xfrm>
            <a:off x="701498" y="1833582"/>
            <a:ext cx="6457950" cy="1750494"/>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spcAft>
                <a:spcPts val="450"/>
              </a:spcAft>
            </a:pPr>
            <a:endParaRPr lang="en-US" sz="7200" dirty="0"/>
          </a:p>
        </p:txBody>
      </p:sp>
    </p:spTree>
    <p:extLst>
      <p:ext uri="{BB962C8B-B14F-4D97-AF65-F5344CB8AC3E}">
        <p14:creationId xmlns:p14="http://schemas.microsoft.com/office/powerpoint/2010/main" val="1446651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Times New Roman" panose="02020603050405020304" pitchFamily="18" charset="0"/>
              <a:cs typeface="Times New Roman" panose="02020603050405020304" pitchFamily="18" charset="0"/>
            </a:endParaRPr>
          </a:p>
        </p:txBody>
      </p:sp>
      <p:sp>
        <p:nvSpPr>
          <p:cNvPr id="5" name="Rectangle 2"/>
          <p:cNvSpPr txBox="1">
            <a:spLocks noChangeArrowheads="1"/>
          </p:cNvSpPr>
          <p:nvPr/>
        </p:nvSpPr>
        <p:spPr>
          <a:xfrm>
            <a:off x="1485900" y="214313"/>
            <a:ext cx="6372225" cy="857250"/>
          </a:xfrm>
          <a:prstGeom prst="rect">
            <a:avLst/>
          </a:prstGeom>
        </p:spPr>
        <p:txBody>
          <a:bodyPr anchor="ctr"/>
          <a:lstStyle/>
          <a:p>
            <a:pPr>
              <a:defRPr/>
            </a:pPr>
            <a:r>
              <a:rPr lang="en-US" sz="2100" dirty="0">
                <a:solidFill>
                  <a:srgbClr val="FFFFFF"/>
                </a:solidFill>
                <a:latin typeface="Times New Roman" panose="02020603050405020304" pitchFamily="18" charset="0"/>
                <a:ea typeface="+mj-ea"/>
                <a:cs typeface="Times New Roman" panose="02020603050405020304" pitchFamily="18" charset="0"/>
              </a:rPr>
              <a:t>Why I JOINED AACOG</a:t>
            </a:r>
          </a:p>
        </p:txBody>
      </p:sp>
      <p:sp>
        <p:nvSpPr>
          <p:cNvPr id="6" name="Rectangle 3"/>
          <p:cNvSpPr txBox="1">
            <a:spLocks noChangeArrowheads="1"/>
          </p:cNvSpPr>
          <p:nvPr/>
        </p:nvSpPr>
        <p:spPr>
          <a:xfrm>
            <a:off x="1485900" y="1086857"/>
            <a:ext cx="6172200" cy="3600450"/>
          </a:xfrm>
          <a:prstGeom prst="rect">
            <a:avLst/>
          </a:prstGeom>
        </p:spPr>
        <p:txBody>
          <a:bodyPr/>
          <a:lstStyle/>
          <a:p>
            <a:pPr marL="314325" indent="-314325">
              <a:lnSpc>
                <a:spcPct val="90000"/>
              </a:lnSpc>
              <a:spcBef>
                <a:spcPct val="40000"/>
              </a:spcBef>
              <a:spcAft>
                <a:spcPts val="450"/>
              </a:spcAft>
              <a:buClr>
                <a:srgbClr val="02565A"/>
              </a:buClr>
              <a:buFont typeface="Arial" pitchFamily="34" charset="0"/>
              <a:buChar char="•"/>
              <a:defRPr/>
            </a:pPr>
            <a:endParaRPr lang="en-US" sz="1800" dirty="0">
              <a:latin typeface="Times New Roman" panose="02020603050405020304" pitchFamily="18" charset="0"/>
              <a:cs typeface="Times New Roman" panose="02020603050405020304" pitchFamily="18" charset="0"/>
            </a:endParaRP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4248150"/>
            <a:ext cx="967468" cy="685800"/>
          </a:xfrm>
          <a:prstGeom prst="rect">
            <a:avLst/>
          </a:prstGeom>
          <a:noFill/>
          <a:ln>
            <a:noFill/>
          </a:ln>
        </p:spPr>
      </p:pic>
      <p:sp>
        <p:nvSpPr>
          <p:cNvPr id="7" name="Shape 220"/>
          <p:cNvSpPr txBox="1">
            <a:spLocks/>
          </p:cNvSpPr>
          <p:nvPr/>
        </p:nvSpPr>
        <p:spPr>
          <a:xfrm rot="187">
            <a:off x="68" y="1245486"/>
            <a:ext cx="9143936" cy="2514596"/>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spcAft>
                <a:spcPts val="450"/>
              </a:spcAft>
            </a:pPr>
            <a:r>
              <a:rPr lang="en-US" sz="4000" b="1" dirty="0">
                <a:solidFill>
                  <a:schemeClr val="bg1"/>
                </a:solidFill>
                <a:latin typeface="Times New Roman" panose="02020603050405020304" pitchFamily="18" charset="0"/>
                <a:cs typeface="Times New Roman" panose="02020603050405020304" pitchFamily="18" charset="0"/>
              </a:rPr>
              <a:t>Bylaws: </a:t>
            </a:r>
          </a:p>
          <a:p>
            <a:pPr algn="ctr">
              <a:spcAft>
                <a:spcPts val="450"/>
              </a:spcAft>
            </a:pPr>
            <a:r>
              <a:rPr lang="en-US" sz="4000" b="1" dirty="0">
                <a:solidFill>
                  <a:schemeClr val="bg1"/>
                </a:solidFill>
                <a:latin typeface="Times New Roman" panose="02020603050405020304" pitchFamily="18" charset="0"/>
                <a:cs typeface="Times New Roman" panose="02020603050405020304" pitchFamily="18" charset="0"/>
              </a:rPr>
              <a:t>17. CJAC Scoring Requirements</a:t>
            </a:r>
          </a:p>
        </p:txBody>
      </p:sp>
      <p:sp>
        <p:nvSpPr>
          <p:cNvPr id="10" name="Content Placeholder 2"/>
          <p:cNvSpPr txBox="1">
            <a:spLocks/>
          </p:cNvSpPr>
          <p:nvPr/>
        </p:nvSpPr>
        <p:spPr>
          <a:xfrm>
            <a:off x="701498" y="1833582"/>
            <a:ext cx="6457950" cy="1750494"/>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spcAft>
                <a:spcPts val="450"/>
              </a:spcAft>
            </a:pPr>
            <a:endParaRPr lang="en-US" sz="7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1980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Times New Roman" panose="02020603050405020304" pitchFamily="18" charset="0"/>
              <a:cs typeface="Times New Roman" panose="02020603050405020304" pitchFamily="18" charset="0"/>
            </a:endParaRPr>
          </a:p>
        </p:txBody>
      </p:sp>
      <p:sp>
        <p:nvSpPr>
          <p:cNvPr id="5" name="Rectangle 2"/>
          <p:cNvSpPr txBox="1">
            <a:spLocks noChangeArrowheads="1"/>
          </p:cNvSpPr>
          <p:nvPr/>
        </p:nvSpPr>
        <p:spPr>
          <a:xfrm>
            <a:off x="1485900" y="214313"/>
            <a:ext cx="6372225" cy="857250"/>
          </a:xfrm>
          <a:prstGeom prst="rect">
            <a:avLst/>
          </a:prstGeom>
        </p:spPr>
        <p:txBody>
          <a:bodyPr anchor="ctr"/>
          <a:lstStyle/>
          <a:p>
            <a:pPr>
              <a:defRPr/>
            </a:pPr>
            <a:r>
              <a:rPr lang="en-US" sz="2100" dirty="0">
                <a:solidFill>
                  <a:srgbClr val="FFFFFF"/>
                </a:solidFill>
                <a:latin typeface="Times New Roman" panose="02020603050405020304" pitchFamily="18" charset="0"/>
                <a:ea typeface="+mj-ea"/>
                <a:cs typeface="Times New Roman" panose="02020603050405020304" pitchFamily="18" charset="0"/>
              </a:rPr>
              <a:t>Why I JOINED AACOG</a:t>
            </a:r>
          </a:p>
        </p:txBody>
      </p:sp>
      <p:sp>
        <p:nvSpPr>
          <p:cNvPr id="6" name="Rectangle 3"/>
          <p:cNvSpPr txBox="1">
            <a:spLocks noChangeArrowheads="1"/>
          </p:cNvSpPr>
          <p:nvPr/>
        </p:nvSpPr>
        <p:spPr>
          <a:xfrm>
            <a:off x="1485900" y="1086857"/>
            <a:ext cx="6172200" cy="3600450"/>
          </a:xfrm>
          <a:prstGeom prst="rect">
            <a:avLst/>
          </a:prstGeom>
        </p:spPr>
        <p:txBody>
          <a:bodyPr/>
          <a:lstStyle/>
          <a:p>
            <a:pPr marL="314325" indent="-314325">
              <a:lnSpc>
                <a:spcPct val="90000"/>
              </a:lnSpc>
              <a:spcBef>
                <a:spcPct val="40000"/>
              </a:spcBef>
              <a:spcAft>
                <a:spcPts val="450"/>
              </a:spcAft>
              <a:buClr>
                <a:srgbClr val="02565A"/>
              </a:buClr>
              <a:buFont typeface="Arial" pitchFamily="34" charset="0"/>
              <a:buChar char="•"/>
              <a:defRPr/>
            </a:pPr>
            <a:endParaRPr lang="en-US" sz="1800" dirty="0">
              <a:latin typeface="Times New Roman" panose="02020603050405020304" pitchFamily="18" charset="0"/>
              <a:cs typeface="Times New Roman" panose="02020603050405020304" pitchFamily="18" charset="0"/>
            </a:endParaRP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4248150"/>
            <a:ext cx="967468" cy="685800"/>
          </a:xfrm>
          <a:prstGeom prst="rect">
            <a:avLst/>
          </a:prstGeom>
          <a:noFill/>
          <a:ln>
            <a:noFill/>
          </a:ln>
        </p:spPr>
      </p:pic>
      <p:sp>
        <p:nvSpPr>
          <p:cNvPr id="7" name="Shape 220"/>
          <p:cNvSpPr txBox="1">
            <a:spLocks/>
          </p:cNvSpPr>
          <p:nvPr/>
        </p:nvSpPr>
        <p:spPr>
          <a:xfrm rot="187">
            <a:off x="68" y="1245486"/>
            <a:ext cx="9143936" cy="2514596"/>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spcAft>
                <a:spcPts val="450"/>
              </a:spcAft>
            </a:pPr>
            <a:r>
              <a:rPr lang="en-US" sz="4000" b="1" dirty="0">
                <a:solidFill>
                  <a:schemeClr val="bg1"/>
                </a:solidFill>
                <a:latin typeface="Times New Roman" panose="02020603050405020304" pitchFamily="18" charset="0"/>
                <a:cs typeface="Times New Roman" panose="02020603050405020304" pitchFamily="18" charset="0"/>
              </a:rPr>
              <a:t>Bylaws: </a:t>
            </a:r>
          </a:p>
          <a:p>
            <a:pPr algn="ctr">
              <a:spcAft>
                <a:spcPts val="450"/>
              </a:spcAft>
            </a:pPr>
            <a:r>
              <a:rPr lang="en-US" sz="4000" b="1" dirty="0">
                <a:solidFill>
                  <a:schemeClr val="bg1"/>
                </a:solidFill>
                <a:latin typeface="Times New Roman" panose="02020603050405020304" pitchFamily="18" charset="0"/>
                <a:cs typeface="Times New Roman" panose="02020603050405020304" pitchFamily="18" charset="0"/>
              </a:rPr>
              <a:t>18. Tabulation and Ranking</a:t>
            </a:r>
          </a:p>
        </p:txBody>
      </p:sp>
      <p:sp>
        <p:nvSpPr>
          <p:cNvPr id="10" name="Content Placeholder 2"/>
          <p:cNvSpPr txBox="1">
            <a:spLocks/>
          </p:cNvSpPr>
          <p:nvPr/>
        </p:nvSpPr>
        <p:spPr>
          <a:xfrm>
            <a:off x="701498" y="1833582"/>
            <a:ext cx="6457950" cy="1750494"/>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spcAft>
                <a:spcPts val="450"/>
              </a:spcAft>
            </a:pPr>
            <a:endParaRPr lang="en-US" sz="7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5652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Times New Roman" panose="02020603050405020304" pitchFamily="18" charset="0"/>
              <a:cs typeface="Times New Roman" panose="02020603050405020304" pitchFamily="18" charset="0"/>
            </a:endParaRPr>
          </a:p>
        </p:txBody>
      </p:sp>
      <p:sp>
        <p:nvSpPr>
          <p:cNvPr id="5" name="Rectangle 2"/>
          <p:cNvSpPr txBox="1">
            <a:spLocks noChangeArrowheads="1"/>
          </p:cNvSpPr>
          <p:nvPr/>
        </p:nvSpPr>
        <p:spPr>
          <a:xfrm>
            <a:off x="1485900" y="214313"/>
            <a:ext cx="6372225" cy="857250"/>
          </a:xfrm>
          <a:prstGeom prst="rect">
            <a:avLst/>
          </a:prstGeom>
        </p:spPr>
        <p:txBody>
          <a:bodyPr anchor="ctr"/>
          <a:lstStyle/>
          <a:p>
            <a:pPr>
              <a:defRPr/>
            </a:pPr>
            <a:r>
              <a:rPr lang="en-US" sz="2100" dirty="0">
                <a:solidFill>
                  <a:srgbClr val="FFFFFF"/>
                </a:solidFill>
                <a:latin typeface="Times New Roman" panose="02020603050405020304" pitchFamily="18" charset="0"/>
                <a:ea typeface="+mj-ea"/>
                <a:cs typeface="Times New Roman" panose="02020603050405020304" pitchFamily="18" charset="0"/>
              </a:rPr>
              <a:t>Why I JOINED AACOG</a:t>
            </a:r>
          </a:p>
        </p:txBody>
      </p:sp>
      <p:sp>
        <p:nvSpPr>
          <p:cNvPr id="6" name="Rectangle 3"/>
          <p:cNvSpPr txBox="1">
            <a:spLocks noChangeArrowheads="1"/>
          </p:cNvSpPr>
          <p:nvPr/>
        </p:nvSpPr>
        <p:spPr>
          <a:xfrm>
            <a:off x="1485900" y="1086857"/>
            <a:ext cx="6172200" cy="3600450"/>
          </a:xfrm>
          <a:prstGeom prst="rect">
            <a:avLst/>
          </a:prstGeom>
        </p:spPr>
        <p:txBody>
          <a:bodyPr/>
          <a:lstStyle/>
          <a:p>
            <a:pPr marL="314325" indent="-314325">
              <a:lnSpc>
                <a:spcPct val="90000"/>
              </a:lnSpc>
              <a:spcBef>
                <a:spcPct val="40000"/>
              </a:spcBef>
              <a:spcAft>
                <a:spcPts val="450"/>
              </a:spcAft>
              <a:buClr>
                <a:srgbClr val="02565A"/>
              </a:buClr>
              <a:buFont typeface="Arial" pitchFamily="34" charset="0"/>
              <a:buChar char="•"/>
              <a:defRPr/>
            </a:pPr>
            <a:endParaRPr lang="en-US" sz="1800" dirty="0">
              <a:latin typeface="Times New Roman" panose="02020603050405020304" pitchFamily="18" charset="0"/>
              <a:cs typeface="Times New Roman" panose="02020603050405020304" pitchFamily="18" charset="0"/>
            </a:endParaRP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4248150"/>
            <a:ext cx="967468" cy="685800"/>
          </a:xfrm>
          <a:prstGeom prst="rect">
            <a:avLst/>
          </a:prstGeom>
          <a:noFill/>
          <a:ln>
            <a:noFill/>
          </a:ln>
        </p:spPr>
      </p:pic>
      <p:sp>
        <p:nvSpPr>
          <p:cNvPr id="7" name="Shape 220"/>
          <p:cNvSpPr txBox="1">
            <a:spLocks/>
          </p:cNvSpPr>
          <p:nvPr/>
        </p:nvSpPr>
        <p:spPr>
          <a:xfrm rot="187">
            <a:off x="68" y="1245486"/>
            <a:ext cx="9143936" cy="2514596"/>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spcAft>
                <a:spcPts val="450"/>
              </a:spcAft>
            </a:pPr>
            <a:r>
              <a:rPr lang="en-US" sz="4000" b="1" dirty="0">
                <a:solidFill>
                  <a:schemeClr val="bg1"/>
                </a:solidFill>
                <a:latin typeface="Times New Roman" panose="02020603050405020304" pitchFamily="18" charset="0"/>
                <a:cs typeface="Times New Roman" panose="02020603050405020304" pitchFamily="18" charset="0"/>
              </a:rPr>
              <a:t>Bylaws: </a:t>
            </a:r>
          </a:p>
          <a:p>
            <a:pPr algn="ctr">
              <a:spcAft>
                <a:spcPts val="450"/>
              </a:spcAft>
            </a:pPr>
            <a:r>
              <a:rPr lang="en-US" sz="4000" b="1" dirty="0">
                <a:solidFill>
                  <a:schemeClr val="bg1"/>
                </a:solidFill>
                <a:latin typeface="Times New Roman" panose="02020603050405020304" pitchFamily="18" charset="0"/>
                <a:cs typeface="Times New Roman" panose="02020603050405020304" pitchFamily="18" charset="0"/>
              </a:rPr>
              <a:t>20. Funding Recommendations</a:t>
            </a:r>
          </a:p>
        </p:txBody>
      </p:sp>
      <p:sp>
        <p:nvSpPr>
          <p:cNvPr id="10" name="Content Placeholder 2"/>
          <p:cNvSpPr txBox="1">
            <a:spLocks/>
          </p:cNvSpPr>
          <p:nvPr/>
        </p:nvSpPr>
        <p:spPr>
          <a:xfrm>
            <a:off x="701498" y="1833582"/>
            <a:ext cx="6457950" cy="1750494"/>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spcAft>
                <a:spcPts val="450"/>
              </a:spcAft>
            </a:pPr>
            <a:endParaRPr lang="en-US" sz="7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9896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Times New Roman" panose="02020603050405020304" pitchFamily="18" charset="0"/>
              <a:cs typeface="Times New Roman" panose="02020603050405020304" pitchFamily="18" charset="0"/>
            </a:endParaRPr>
          </a:p>
        </p:txBody>
      </p:sp>
      <p:sp>
        <p:nvSpPr>
          <p:cNvPr id="5" name="Rectangle 2"/>
          <p:cNvSpPr txBox="1">
            <a:spLocks noChangeArrowheads="1"/>
          </p:cNvSpPr>
          <p:nvPr/>
        </p:nvSpPr>
        <p:spPr>
          <a:xfrm>
            <a:off x="1485900" y="214313"/>
            <a:ext cx="6372225" cy="857250"/>
          </a:xfrm>
          <a:prstGeom prst="rect">
            <a:avLst/>
          </a:prstGeom>
        </p:spPr>
        <p:txBody>
          <a:bodyPr anchor="ctr"/>
          <a:lstStyle/>
          <a:p>
            <a:pPr>
              <a:defRPr/>
            </a:pPr>
            <a:r>
              <a:rPr lang="en-US" sz="2100" dirty="0">
                <a:solidFill>
                  <a:srgbClr val="FFFFFF"/>
                </a:solidFill>
                <a:latin typeface="Times New Roman" panose="02020603050405020304" pitchFamily="18" charset="0"/>
                <a:ea typeface="+mj-ea"/>
                <a:cs typeface="Times New Roman" panose="02020603050405020304" pitchFamily="18" charset="0"/>
              </a:rPr>
              <a:t>Why I JOINED AACOG</a:t>
            </a:r>
          </a:p>
        </p:txBody>
      </p:sp>
      <p:sp>
        <p:nvSpPr>
          <p:cNvPr id="6" name="Rectangle 3"/>
          <p:cNvSpPr txBox="1">
            <a:spLocks noChangeArrowheads="1"/>
          </p:cNvSpPr>
          <p:nvPr/>
        </p:nvSpPr>
        <p:spPr>
          <a:xfrm>
            <a:off x="1485900" y="1086857"/>
            <a:ext cx="6172200" cy="3600450"/>
          </a:xfrm>
          <a:prstGeom prst="rect">
            <a:avLst/>
          </a:prstGeom>
        </p:spPr>
        <p:txBody>
          <a:bodyPr/>
          <a:lstStyle/>
          <a:p>
            <a:pPr marL="314325" indent="-314325">
              <a:lnSpc>
                <a:spcPct val="90000"/>
              </a:lnSpc>
              <a:spcBef>
                <a:spcPct val="40000"/>
              </a:spcBef>
              <a:spcAft>
                <a:spcPts val="450"/>
              </a:spcAft>
              <a:buClr>
                <a:srgbClr val="02565A"/>
              </a:buClr>
              <a:buFont typeface="Arial" pitchFamily="34" charset="0"/>
              <a:buChar char="•"/>
              <a:defRPr/>
            </a:pPr>
            <a:endParaRPr lang="en-US" sz="1800" dirty="0">
              <a:latin typeface="Times New Roman" panose="02020603050405020304" pitchFamily="18" charset="0"/>
              <a:cs typeface="Times New Roman" panose="02020603050405020304" pitchFamily="18" charset="0"/>
            </a:endParaRP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4248150"/>
            <a:ext cx="967468" cy="685800"/>
          </a:xfrm>
          <a:prstGeom prst="rect">
            <a:avLst/>
          </a:prstGeom>
          <a:noFill/>
          <a:ln>
            <a:noFill/>
          </a:ln>
        </p:spPr>
      </p:pic>
      <p:sp>
        <p:nvSpPr>
          <p:cNvPr id="7" name="Shape 220"/>
          <p:cNvSpPr txBox="1">
            <a:spLocks/>
          </p:cNvSpPr>
          <p:nvPr/>
        </p:nvSpPr>
        <p:spPr>
          <a:xfrm rot="187">
            <a:off x="68" y="1245486"/>
            <a:ext cx="9143936" cy="2514596"/>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spcAft>
                <a:spcPts val="450"/>
              </a:spcAft>
            </a:pPr>
            <a:r>
              <a:rPr lang="en-US" sz="4000" b="1" dirty="0">
                <a:solidFill>
                  <a:schemeClr val="bg1"/>
                </a:solidFill>
                <a:latin typeface="Times New Roman" panose="02020603050405020304" pitchFamily="18" charset="0"/>
                <a:cs typeface="Times New Roman" panose="02020603050405020304" pitchFamily="18" charset="0"/>
              </a:rPr>
              <a:t>Bylaws: </a:t>
            </a:r>
          </a:p>
          <a:p>
            <a:pPr algn="ctr">
              <a:spcAft>
                <a:spcPts val="450"/>
              </a:spcAft>
            </a:pPr>
            <a:r>
              <a:rPr lang="en-US" sz="4000" b="1" dirty="0">
                <a:solidFill>
                  <a:schemeClr val="bg1"/>
                </a:solidFill>
                <a:latin typeface="Times New Roman" panose="02020603050405020304" pitchFamily="18" charset="0"/>
                <a:cs typeface="Times New Roman" panose="02020603050405020304" pitchFamily="18" charset="0"/>
              </a:rPr>
              <a:t>21. Appeal Process</a:t>
            </a:r>
          </a:p>
        </p:txBody>
      </p:sp>
      <p:sp>
        <p:nvSpPr>
          <p:cNvPr id="10" name="Content Placeholder 2"/>
          <p:cNvSpPr txBox="1">
            <a:spLocks/>
          </p:cNvSpPr>
          <p:nvPr/>
        </p:nvSpPr>
        <p:spPr>
          <a:xfrm>
            <a:off x="701498" y="1833582"/>
            <a:ext cx="6457950" cy="1750494"/>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spcAft>
                <a:spcPts val="450"/>
              </a:spcAft>
            </a:pPr>
            <a:endParaRPr lang="en-US" sz="7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5112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Calibri" pitchFamily="34" charset="0"/>
            </a:endParaRPr>
          </a:p>
        </p:txBody>
      </p:sp>
      <p:sp>
        <p:nvSpPr>
          <p:cNvPr id="5" name="Rectangle 2"/>
          <p:cNvSpPr txBox="1">
            <a:spLocks noChangeArrowheads="1"/>
          </p:cNvSpPr>
          <p:nvPr/>
        </p:nvSpPr>
        <p:spPr>
          <a:xfrm>
            <a:off x="1485900" y="214313"/>
            <a:ext cx="6372225" cy="857250"/>
          </a:xfrm>
          <a:prstGeom prst="rect">
            <a:avLst/>
          </a:prstGeom>
        </p:spPr>
        <p:txBody>
          <a:bodyPr anchor="ctr"/>
          <a:lstStyle/>
          <a:p>
            <a:pPr>
              <a:defRPr/>
            </a:pPr>
            <a:r>
              <a:rPr lang="en-US" sz="2100" dirty="0">
                <a:solidFill>
                  <a:srgbClr val="FFFFFF"/>
                </a:solidFill>
                <a:latin typeface="Verdana" pitchFamily="34" charset="0"/>
                <a:ea typeface="+mj-ea"/>
                <a:cs typeface="+mj-cs"/>
              </a:rPr>
              <a:t>Why I JOINED AACOG</a:t>
            </a:r>
          </a:p>
        </p:txBody>
      </p:sp>
      <p:sp>
        <p:nvSpPr>
          <p:cNvPr id="6" name="Rectangle 3"/>
          <p:cNvSpPr txBox="1">
            <a:spLocks noChangeArrowheads="1"/>
          </p:cNvSpPr>
          <p:nvPr/>
        </p:nvSpPr>
        <p:spPr>
          <a:xfrm>
            <a:off x="1485900" y="1086857"/>
            <a:ext cx="6172200" cy="3600450"/>
          </a:xfrm>
          <a:prstGeom prst="rect">
            <a:avLst/>
          </a:prstGeom>
        </p:spPr>
        <p:txBody>
          <a:bodyPr/>
          <a:lstStyle/>
          <a:p>
            <a:pPr marL="314325" indent="-314325">
              <a:lnSpc>
                <a:spcPct val="90000"/>
              </a:lnSpc>
              <a:spcBef>
                <a:spcPct val="40000"/>
              </a:spcBef>
              <a:spcAft>
                <a:spcPts val="450"/>
              </a:spcAft>
              <a:buClr>
                <a:srgbClr val="02565A"/>
              </a:buClr>
              <a:buFont typeface="Arial" pitchFamily="34" charset="0"/>
              <a:buChar char="•"/>
              <a:defRPr/>
            </a:pPr>
            <a:endParaRPr lang="en-US" sz="1800" dirty="0">
              <a:cs typeface="Arial" panose="020B0604020202020204" pitchFamily="34" charset="0"/>
            </a:endParaRP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4248150"/>
            <a:ext cx="967468" cy="685800"/>
          </a:xfrm>
          <a:prstGeom prst="rect">
            <a:avLst/>
          </a:prstGeom>
          <a:noFill/>
          <a:ln>
            <a:noFill/>
          </a:ln>
        </p:spPr>
      </p:pic>
      <p:sp>
        <p:nvSpPr>
          <p:cNvPr id="7" name="Shape 220"/>
          <p:cNvSpPr txBox="1">
            <a:spLocks/>
          </p:cNvSpPr>
          <p:nvPr/>
        </p:nvSpPr>
        <p:spPr>
          <a:xfrm rot="187">
            <a:off x="68" y="1245486"/>
            <a:ext cx="9143936" cy="2514596"/>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spcAft>
                <a:spcPts val="450"/>
              </a:spcAft>
            </a:pPr>
            <a:r>
              <a:rPr lang="en-US" sz="4000" b="1" dirty="0">
                <a:solidFill>
                  <a:schemeClr val="bg1"/>
                </a:solidFill>
                <a:latin typeface="Times New Roman" panose="02020603050405020304" pitchFamily="18" charset="0"/>
                <a:cs typeface="Times New Roman" panose="02020603050405020304" pitchFamily="18" charset="0"/>
              </a:rPr>
              <a:t>CJAC Guidelines</a:t>
            </a:r>
          </a:p>
          <a:p>
            <a:pPr algn="ctr">
              <a:spcAft>
                <a:spcPts val="450"/>
              </a:spcAft>
            </a:pPr>
            <a:r>
              <a:rPr lang="en-US" sz="2000" dirty="0">
                <a:solidFill>
                  <a:schemeClr val="bg1"/>
                </a:solidFill>
              </a:rPr>
              <a:t>https://www.aacog.com/sites/default/files/2023-09/CJAC%20Application%20Guidelines%20FY%202024%20-%20FINAL.pdf</a:t>
            </a:r>
          </a:p>
          <a:p>
            <a:pPr algn="ctr">
              <a:spcAft>
                <a:spcPts val="450"/>
              </a:spcAft>
            </a:pPr>
            <a:endParaRPr lang="en-US" sz="2000" b="1" dirty="0">
              <a:solidFill>
                <a:schemeClr val="bg1"/>
              </a:solidFill>
              <a:latin typeface="Times New Roman" panose="02020603050405020304" pitchFamily="18" charset="0"/>
              <a:cs typeface="Times New Roman" panose="02020603050405020304" pitchFamily="18" charset="0"/>
            </a:endParaRPr>
          </a:p>
        </p:txBody>
      </p:sp>
      <p:sp>
        <p:nvSpPr>
          <p:cNvPr id="10" name="Content Placeholder 2"/>
          <p:cNvSpPr txBox="1">
            <a:spLocks/>
          </p:cNvSpPr>
          <p:nvPr/>
        </p:nvSpPr>
        <p:spPr>
          <a:xfrm>
            <a:off x="701498" y="1833582"/>
            <a:ext cx="6457950" cy="1750494"/>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spcAft>
                <a:spcPts val="450"/>
              </a:spcAft>
            </a:pPr>
            <a:endParaRPr lang="en-US" sz="7200" dirty="0"/>
          </a:p>
        </p:txBody>
      </p:sp>
    </p:spTree>
    <p:extLst>
      <p:ext uri="{BB962C8B-B14F-4D97-AF65-F5344CB8AC3E}">
        <p14:creationId xmlns:p14="http://schemas.microsoft.com/office/powerpoint/2010/main" val="2658377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Calibri" pitchFamily="34" charset="0"/>
            </a:endParaRPr>
          </a:p>
        </p:txBody>
      </p:sp>
      <p:sp>
        <p:nvSpPr>
          <p:cNvPr id="5" name="Rectangle 2"/>
          <p:cNvSpPr txBox="1">
            <a:spLocks noChangeArrowheads="1"/>
          </p:cNvSpPr>
          <p:nvPr/>
        </p:nvSpPr>
        <p:spPr>
          <a:xfrm>
            <a:off x="1485900" y="214313"/>
            <a:ext cx="6372225" cy="857250"/>
          </a:xfrm>
          <a:prstGeom prst="rect">
            <a:avLst/>
          </a:prstGeom>
        </p:spPr>
        <p:txBody>
          <a:bodyPr anchor="ctr"/>
          <a:lstStyle/>
          <a:p>
            <a:pPr>
              <a:defRPr/>
            </a:pPr>
            <a:r>
              <a:rPr lang="en-US" sz="2100" dirty="0">
                <a:solidFill>
                  <a:srgbClr val="FFFFFF"/>
                </a:solidFill>
                <a:latin typeface="Verdana" pitchFamily="34" charset="0"/>
                <a:ea typeface="+mj-ea"/>
                <a:cs typeface="+mj-cs"/>
              </a:rPr>
              <a:t>Why I JOINED AACOG</a:t>
            </a:r>
          </a:p>
        </p:txBody>
      </p:sp>
      <p:sp>
        <p:nvSpPr>
          <p:cNvPr id="6" name="Rectangle 3"/>
          <p:cNvSpPr txBox="1">
            <a:spLocks noChangeArrowheads="1"/>
          </p:cNvSpPr>
          <p:nvPr/>
        </p:nvSpPr>
        <p:spPr>
          <a:xfrm>
            <a:off x="1485900" y="1086857"/>
            <a:ext cx="6172200" cy="3600450"/>
          </a:xfrm>
          <a:prstGeom prst="rect">
            <a:avLst/>
          </a:prstGeom>
        </p:spPr>
        <p:txBody>
          <a:bodyPr/>
          <a:lstStyle/>
          <a:p>
            <a:pPr marL="314325" indent="-314325">
              <a:lnSpc>
                <a:spcPct val="90000"/>
              </a:lnSpc>
              <a:spcBef>
                <a:spcPct val="40000"/>
              </a:spcBef>
              <a:spcAft>
                <a:spcPts val="450"/>
              </a:spcAft>
              <a:buClr>
                <a:srgbClr val="02565A"/>
              </a:buClr>
              <a:buFont typeface="Arial" pitchFamily="34" charset="0"/>
              <a:buChar char="•"/>
              <a:defRPr/>
            </a:pPr>
            <a:endParaRPr lang="en-US" sz="1800" dirty="0">
              <a:cs typeface="Arial" panose="020B0604020202020204" pitchFamily="34" charset="0"/>
            </a:endParaRP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4248150"/>
            <a:ext cx="967468" cy="685800"/>
          </a:xfrm>
          <a:prstGeom prst="rect">
            <a:avLst/>
          </a:prstGeom>
          <a:noFill/>
          <a:ln>
            <a:noFill/>
          </a:ln>
        </p:spPr>
      </p:pic>
      <p:sp>
        <p:nvSpPr>
          <p:cNvPr id="7" name="Shape 220"/>
          <p:cNvSpPr txBox="1">
            <a:spLocks/>
          </p:cNvSpPr>
          <p:nvPr/>
        </p:nvSpPr>
        <p:spPr>
          <a:xfrm rot="187">
            <a:off x="68" y="1245486"/>
            <a:ext cx="9143936" cy="2514596"/>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spcAft>
                <a:spcPts val="450"/>
              </a:spcAft>
            </a:pPr>
            <a:r>
              <a:rPr lang="en-US" sz="4000" b="1" dirty="0">
                <a:solidFill>
                  <a:schemeClr val="bg1"/>
                </a:solidFill>
                <a:latin typeface="Times New Roman" panose="02020603050405020304" pitchFamily="18" charset="0"/>
                <a:cs typeface="Times New Roman" panose="02020603050405020304" pitchFamily="18" charset="0"/>
              </a:rPr>
              <a:t>Regional Strategic Plan</a:t>
            </a:r>
          </a:p>
          <a:p>
            <a:pPr algn="ctr">
              <a:spcAft>
                <a:spcPts val="450"/>
              </a:spcAft>
            </a:pPr>
            <a:r>
              <a:rPr lang="en-US" sz="2000" b="1" dirty="0">
                <a:solidFill>
                  <a:schemeClr val="bg1"/>
                </a:solidFill>
                <a:latin typeface="Times New Roman" panose="02020603050405020304" pitchFamily="18" charset="0"/>
                <a:cs typeface="Times New Roman" panose="02020603050405020304" pitchFamily="18" charset="0"/>
              </a:rPr>
              <a:t>https://aacog.com/sites/default/files/2022-12/2022%20AACOG%20Regional%20Strategic%20Plan%20Report.pdf</a:t>
            </a:r>
          </a:p>
        </p:txBody>
      </p:sp>
      <p:sp>
        <p:nvSpPr>
          <p:cNvPr id="10" name="Content Placeholder 2"/>
          <p:cNvSpPr txBox="1">
            <a:spLocks/>
          </p:cNvSpPr>
          <p:nvPr/>
        </p:nvSpPr>
        <p:spPr>
          <a:xfrm>
            <a:off x="701498" y="1833582"/>
            <a:ext cx="6457950" cy="1750494"/>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spcAft>
                <a:spcPts val="450"/>
              </a:spcAft>
            </a:pPr>
            <a:endParaRPr lang="en-US" sz="7200" dirty="0"/>
          </a:p>
        </p:txBody>
      </p:sp>
    </p:spTree>
    <p:extLst>
      <p:ext uri="{BB962C8B-B14F-4D97-AF65-F5344CB8AC3E}">
        <p14:creationId xmlns:p14="http://schemas.microsoft.com/office/powerpoint/2010/main" val="276997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Line 2"/>
          <p:cNvSpPr>
            <a:spLocks noChangeShapeType="1"/>
          </p:cNvSpPr>
          <p:nvPr/>
        </p:nvSpPr>
        <p:spPr bwMode="auto">
          <a:xfrm>
            <a:off x="2631281" y="2026444"/>
            <a:ext cx="5372100" cy="0"/>
          </a:xfrm>
          <a:prstGeom prst="line">
            <a:avLst/>
          </a:prstGeom>
          <a:noFill/>
          <a:ln w="19050">
            <a:noFill/>
            <a:round/>
            <a:headEnd/>
            <a:tailEnd/>
          </a:ln>
        </p:spPr>
        <p:txBody>
          <a:bodyPr/>
          <a:lstStyle/>
          <a:p>
            <a:endParaRPr lang="en-US" sz="1050">
              <a:latin typeface="Times New Roman" panose="02020603050405020304" pitchFamily="18" charset="0"/>
              <a:cs typeface="Times New Roman" panose="02020603050405020304" pitchFamily="18" charset="0"/>
            </a:endParaRPr>
          </a:p>
        </p:txBody>
      </p:sp>
      <p:sp>
        <p:nvSpPr>
          <p:cNvPr id="3078"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Times New Roman" panose="02020603050405020304" pitchFamily="18" charset="0"/>
              <a:cs typeface="Times New Roman" panose="02020603050405020304" pitchFamily="18" charset="0"/>
            </a:endParaRPr>
          </a:p>
        </p:txBody>
      </p:sp>
      <p:sp>
        <p:nvSpPr>
          <p:cNvPr id="11" name="Content Placeholder 2"/>
          <p:cNvSpPr txBox="1">
            <a:spLocks/>
          </p:cNvSpPr>
          <p:nvPr/>
        </p:nvSpPr>
        <p:spPr>
          <a:xfrm>
            <a:off x="381000" y="1239681"/>
            <a:ext cx="8382000" cy="33147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Score strictly on merit</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Question anything that does not seem reasonable</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Recommend adjustments for unallowable or unreasonable budget requests</a:t>
            </a:r>
          </a:p>
          <a:p>
            <a:pPr marL="342900" lvl="1">
              <a:spcAft>
                <a:spcPts val="900"/>
              </a:spcAft>
            </a:pPr>
            <a:r>
              <a:rPr lang="en-US" sz="2400" dirty="0">
                <a:latin typeface="Times New Roman" panose="02020603050405020304" pitchFamily="18" charset="0"/>
                <a:cs typeface="Times New Roman" panose="02020603050405020304" pitchFamily="18" charset="0"/>
              </a:rPr>
              <a:t> </a:t>
            </a: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3381" y="4248150"/>
            <a:ext cx="967468" cy="685800"/>
          </a:xfrm>
          <a:prstGeom prst="rect">
            <a:avLst/>
          </a:prstGeom>
          <a:noFill/>
          <a:ln>
            <a:noFill/>
          </a:ln>
        </p:spPr>
      </p:pic>
      <p:sp>
        <p:nvSpPr>
          <p:cNvPr id="9" name="Shape 246"/>
          <p:cNvSpPr txBox="1">
            <a:spLocks/>
          </p:cNvSpPr>
          <p:nvPr/>
        </p:nvSpPr>
        <p:spPr>
          <a:xfrm rot="283">
            <a:off x="26832" y="5388"/>
            <a:ext cx="9093063" cy="997263"/>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spcBef>
                <a:spcPts val="0"/>
              </a:spcBef>
            </a:pPr>
            <a:r>
              <a:rPr lang="en-US" dirty="0">
                <a:solidFill>
                  <a:schemeClr val="bg1"/>
                </a:solidFill>
                <a:latin typeface="Times New Roman" panose="02020603050405020304" pitchFamily="18" charset="0"/>
                <a:cs typeface="Times New Roman" panose="02020603050405020304" pitchFamily="18" charset="0"/>
              </a:rPr>
              <a:t>Review &amp; Scoring</a:t>
            </a:r>
          </a:p>
        </p:txBody>
      </p:sp>
    </p:spTree>
    <p:extLst>
      <p:ext uri="{BB962C8B-B14F-4D97-AF65-F5344CB8AC3E}">
        <p14:creationId xmlns:p14="http://schemas.microsoft.com/office/powerpoint/2010/main" val="37081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Line 2"/>
          <p:cNvSpPr>
            <a:spLocks noChangeShapeType="1"/>
          </p:cNvSpPr>
          <p:nvPr/>
        </p:nvSpPr>
        <p:spPr bwMode="auto">
          <a:xfrm>
            <a:off x="2631281" y="2026444"/>
            <a:ext cx="5372100" cy="0"/>
          </a:xfrm>
          <a:prstGeom prst="line">
            <a:avLst/>
          </a:prstGeom>
          <a:noFill/>
          <a:ln w="19050">
            <a:noFill/>
            <a:round/>
            <a:headEnd/>
            <a:tailEnd/>
          </a:ln>
        </p:spPr>
        <p:txBody>
          <a:bodyPr/>
          <a:lstStyle/>
          <a:p>
            <a:endParaRPr lang="en-US" sz="1050">
              <a:latin typeface="Times New Roman" panose="02020603050405020304" pitchFamily="18" charset="0"/>
              <a:cs typeface="Times New Roman" panose="02020603050405020304" pitchFamily="18" charset="0"/>
            </a:endParaRPr>
          </a:p>
        </p:txBody>
      </p:sp>
      <p:sp>
        <p:nvSpPr>
          <p:cNvPr id="3078"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Times New Roman" panose="02020603050405020304" pitchFamily="18" charset="0"/>
              <a:cs typeface="Times New Roman" panose="02020603050405020304" pitchFamily="18" charset="0"/>
            </a:endParaRPr>
          </a:p>
        </p:txBody>
      </p:sp>
      <p:sp>
        <p:nvSpPr>
          <p:cNvPr id="11" name="Content Placeholder 2"/>
          <p:cNvSpPr txBox="1">
            <a:spLocks/>
          </p:cNvSpPr>
          <p:nvPr/>
        </p:nvSpPr>
        <p:spPr>
          <a:xfrm>
            <a:off x="381000" y="1239681"/>
            <a:ext cx="8382000" cy="33147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Question continuation projects that have not properly expended their current or past budgets</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Question budget requests in terms of sustainability</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Consider and question the amount of people served</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Consider budget to people served breakdown</a:t>
            </a:r>
          </a:p>
          <a:p>
            <a:pPr marL="342900" lvl="1">
              <a:spcAft>
                <a:spcPts val="900"/>
              </a:spcAft>
            </a:pPr>
            <a:r>
              <a:rPr lang="en-US" sz="2400" dirty="0">
                <a:latin typeface="Times New Roman" panose="02020603050405020304" pitchFamily="18" charset="0"/>
                <a:cs typeface="Times New Roman" panose="02020603050405020304" pitchFamily="18" charset="0"/>
              </a:rPr>
              <a:t> </a:t>
            </a: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3381" y="4248150"/>
            <a:ext cx="967468" cy="685800"/>
          </a:xfrm>
          <a:prstGeom prst="rect">
            <a:avLst/>
          </a:prstGeom>
          <a:noFill/>
          <a:ln>
            <a:noFill/>
          </a:ln>
        </p:spPr>
      </p:pic>
      <p:sp>
        <p:nvSpPr>
          <p:cNvPr id="9" name="Shape 246"/>
          <p:cNvSpPr txBox="1">
            <a:spLocks/>
          </p:cNvSpPr>
          <p:nvPr/>
        </p:nvSpPr>
        <p:spPr>
          <a:xfrm rot="283">
            <a:off x="26832" y="5388"/>
            <a:ext cx="9093063" cy="997263"/>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spcBef>
                <a:spcPts val="0"/>
              </a:spcBef>
            </a:pPr>
            <a:r>
              <a:rPr lang="en-US" dirty="0">
                <a:solidFill>
                  <a:schemeClr val="bg1"/>
                </a:solidFill>
                <a:latin typeface="Times New Roman" panose="02020603050405020304" pitchFamily="18" charset="0"/>
                <a:cs typeface="Times New Roman" panose="02020603050405020304" pitchFamily="18" charset="0"/>
              </a:rPr>
              <a:t>Review &amp; Scoring</a:t>
            </a:r>
          </a:p>
        </p:txBody>
      </p:sp>
    </p:spTree>
    <p:extLst>
      <p:ext uri="{BB962C8B-B14F-4D97-AF65-F5344CB8AC3E}">
        <p14:creationId xmlns:p14="http://schemas.microsoft.com/office/powerpoint/2010/main" val="2053670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2FB2BD-CAD8-4138-4E4B-495504FC6211}"/>
            </a:ext>
          </a:extLst>
        </p:cNvPr>
        <p:cNvGrpSpPr/>
        <p:nvPr/>
      </p:nvGrpSpPr>
      <p:grpSpPr>
        <a:xfrm>
          <a:off x="0" y="0"/>
          <a:ext cx="0" cy="0"/>
          <a:chOff x="0" y="0"/>
          <a:chExt cx="0" cy="0"/>
        </a:xfrm>
      </p:grpSpPr>
      <p:sp>
        <p:nvSpPr>
          <p:cNvPr id="3076" name="Line 2">
            <a:extLst>
              <a:ext uri="{FF2B5EF4-FFF2-40B4-BE49-F238E27FC236}">
                <a16:creationId xmlns:a16="http://schemas.microsoft.com/office/drawing/2014/main" id="{010FC54B-4FCD-8A81-6B61-1A2AEFC173B9}"/>
              </a:ext>
            </a:extLst>
          </p:cNvPr>
          <p:cNvSpPr>
            <a:spLocks noChangeShapeType="1"/>
          </p:cNvSpPr>
          <p:nvPr/>
        </p:nvSpPr>
        <p:spPr bwMode="auto">
          <a:xfrm>
            <a:off x="2631281" y="2026444"/>
            <a:ext cx="5372100" cy="0"/>
          </a:xfrm>
          <a:prstGeom prst="line">
            <a:avLst/>
          </a:prstGeom>
          <a:noFill/>
          <a:ln w="19050">
            <a:noFill/>
            <a:round/>
            <a:headEnd/>
            <a:tailEnd/>
          </a:ln>
        </p:spPr>
        <p:txBody>
          <a:bodyPr/>
          <a:lstStyle/>
          <a:p>
            <a:endParaRPr lang="en-US" sz="1050">
              <a:latin typeface="Times New Roman" panose="02020603050405020304" pitchFamily="18" charset="0"/>
              <a:cs typeface="Times New Roman" panose="02020603050405020304" pitchFamily="18" charset="0"/>
            </a:endParaRPr>
          </a:p>
        </p:txBody>
      </p:sp>
      <p:sp>
        <p:nvSpPr>
          <p:cNvPr id="3078" name="Rectangle 10">
            <a:extLst>
              <a:ext uri="{FF2B5EF4-FFF2-40B4-BE49-F238E27FC236}">
                <a16:creationId xmlns:a16="http://schemas.microsoft.com/office/drawing/2014/main" id="{F67EFE62-A85F-1681-1EAD-B8C640FC4B21}"/>
              </a:ext>
            </a:extLst>
          </p:cNvPr>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Times New Roman" panose="02020603050405020304" pitchFamily="18" charset="0"/>
              <a:cs typeface="Times New Roman" panose="02020603050405020304" pitchFamily="18" charset="0"/>
            </a:endParaRPr>
          </a:p>
        </p:txBody>
      </p:sp>
      <p:sp>
        <p:nvSpPr>
          <p:cNvPr id="11" name="Content Placeholder 2">
            <a:extLst>
              <a:ext uri="{FF2B5EF4-FFF2-40B4-BE49-F238E27FC236}">
                <a16:creationId xmlns:a16="http://schemas.microsoft.com/office/drawing/2014/main" id="{98E03BE8-7462-A5B2-1376-B17607B712DA}"/>
              </a:ext>
            </a:extLst>
          </p:cNvPr>
          <p:cNvSpPr txBox="1">
            <a:spLocks/>
          </p:cNvSpPr>
          <p:nvPr/>
        </p:nvSpPr>
        <p:spPr>
          <a:xfrm>
            <a:off x="381000" y="1239681"/>
            <a:ext cx="8382000" cy="33147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lvl="1">
              <a:spcAft>
                <a:spcPts val="1350"/>
              </a:spcAft>
              <a:buClr>
                <a:srgbClr val="002060"/>
              </a:buClr>
            </a:pPr>
            <a:endParaRPr lang="en-US" sz="2400" dirty="0">
              <a:latin typeface="Times New Roman" panose="02020603050405020304" pitchFamily="18" charset="0"/>
              <a:cs typeface="Times New Roman" panose="02020603050405020304" pitchFamily="18" charset="0"/>
            </a:endParaRPr>
          </a:p>
        </p:txBody>
      </p:sp>
      <p:sp>
        <p:nvSpPr>
          <p:cNvPr id="9" name="Shape 246">
            <a:extLst>
              <a:ext uri="{FF2B5EF4-FFF2-40B4-BE49-F238E27FC236}">
                <a16:creationId xmlns:a16="http://schemas.microsoft.com/office/drawing/2014/main" id="{29625E87-49D6-93F0-50FC-325F11156B85}"/>
              </a:ext>
            </a:extLst>
          </p:cNvPr>
          <p:cNvSpPr txBox="1">
            <a:spLocks/>
          </p:cNvSpPr>
          <p:nvPr/>
        </p:nvSpPr>
        <p:spPr>
          <a:xfrm rot="283">
            <a:off x="26832" y="5388"/>
            <a:ext cx="9093063" cy="997263"/>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spcBef>
                <a:spcPts val="0"/>
              </a:spcBef>
            </a:pPr>
            <a:r>
              <a:rPr lang="en-US" dirty="0">
                <a:solidFill>
                  <a:schemeClr val="bg1"/>
                </a:solidFill>
                <a:latin typeface="Times New Roman" panose="02020603050405020304" pitchFamily="18" charset="0"/>
                <a:cs typeface="Times New Roman" panose="02020603050405020304" pitchFamily="18" charset="0"/>
              </a:rPr>
              <a:t>Sample Funds Expended Report</a:t>
            </a:r>
          </a:p>
        </p:txBody>
      </p:sp>
      <p:pic>
        <p:nvPicPr>
          <p:cNvPr id="5" name="Picture 4">
            <a:extLst>
              <a:ext uri="{FF2B5EF4-FFF2-40B4-BE49-F238E27FC236}">
                <a16:creationId xmlns:a16="http://schemas.microsoft.com/office/drawing/2014/main" id="{0FDE2AF3-6761-74E0-490F-D504E7EDCA99}"/>
              </a:ext>
            </a:extLst>
          </p:cNvPr>
          <p:cNvPicPr>
            <a:picLocks noChangeAspect="1"/>
          </p:cNvPicPr>
          <p:nvPr/>
        </p:nvPicPr>
        <p:blipFill>
          <a:blip r:embed="rId3"/>
          <a:stretch>
            <a:fillRect/>
          </a:stretch>
        </p:blipFill>
        <p:spPr>
          <a:xfrm>
            <a:off x="1219200" y="781593"/>
            <a:ext cx="6473360" cy="4267193"/>
          </a:xfrm>
          <a:prstGeom prst="rect">
            <a:avLst/>
          </a:prstGeom>
        </p:spPr>
      </p:pic>
    </p:spTree>
    <p:extLst>
      <p:ext uri="{BB962C8B-B14F-4D97-AF65-F5344CB8AC3E}">
        <p14:creationId xmlns:p14="http://schemas.microsoft.com/office/powerpoint/2010/main" val="3546927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Calibri" pitchFamily="34" charset="0"/>
            </a:endParaRPr>
          </a:p>
        </p:txBody>
      </p:sp>
      <p:sp>
        <p:nvSpPr>
          <p:cNvPr id="5" name="Rectangle 2"/>
          <p:cNvSpPr txBox="1">
            <a:spLocks noChangeArrowheads="1"/>
          </p:cNvSpPr>
          <p:nvPr/>
        </p:nvSpPr>
        <p:spPr>
          <a:xfrm>
            <a:off x="1485900" y="214313"/>
            <a:ext cx="6372225" cy="857250"/>
          </a:xfrm>
          <a:prstGeom prst="rect">
            <a:avLst/>
          </a:prstGeom>
        </p:spPr>
        <p:txBody>
          <a:bodyPr anchor="ctr"/>
          <a:lstStyle/>
          <a:p>
            <a:pPr>
              <a:defRPr/>
            </a:pPr>
            <a:r>
              <a:rPr lang="en-US" sz="2100" dirty="0">
                <a:solidFill>
                  <a:srgbClr val="FFFFFF"/>
                </a:solidFill>
                <a:latin typeface="Verdana" pitchFamily="34" charset="0"/>
                <a:ea typeface="+mj-ea"/>
                <a:cs typeface="+mj-cs"/>
              </a:rPr>
              <a:t>Why I JOINED AACOG</a:t>
            </a:r>
          </a:p>
        </p:txBody>
      </p:sp>
      <p:sp>
        <p:nvSpPr>
          <p:cNvPr id="6" name="Rectangle 3"/>
          <p:cNvSpPr txBox="1">
            <a:spLocks noChangeArrowheads="1"/>
          </p:cNvSpPr>
          <p:nvPr/>
        </p:nvSpPr>
        <p:spPr>
          <a:xfrm>
            <a:off x="1485900" y="1086857"/>
            <a:ext cx="6172200" cy="3600450"/>
          </a:xfrm>
          <a:prstGeom prst="rect">
            <a:avLst/>
          </a:prstGeom>
        </p:spPr>
        <p:txBody>
          <a:bodyPr/>
          <a:lstStyle/>
          <a:p>
            <a:pPr marL="314325" indent="-314325">
              <a:lnSpc>
                <a:spcPct val="90000"/>
              </a:lnSpc>
              <a:spcBef>
                <a:spcPct val="40000"/>
              </a:spcBef>
              <a:spcAft>
                <a:spcPts val="450"/>
              </a:spcAft>
              <a:buClr>
                <a:srgbClr val="02565A"/>
              </a:buClr>
              <a:buFont typeface="Arial" pitchFamily="34" charset="0"/>
              <a:buChar char="•"/>
              <a:defRPr/>
            </a:pPr>
            <a:endParaRPr lang="en-US" sz="1800" dirty="0">
              <a:cs typeface="Arial" panose="020B0604020202020204" pitchFamily="34" charset="0"/>
            </a:endParaRP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4248150"/>
            <a:ext cx="967468" cy="685800"/>
          </a:xfrm>
          <a:prstGeom prst="rect">
            <a:avLst/>
          </a:prstGeom>
          <a:noFill/>
          <a:ln>
            <a:noFill/>
          </a:ln>
        </p:spPr>
      </p:pic>
      <p:sp>
        <p:nvSpPr>
          <p:cNvPr id="7" name="Shape 220"/>
          <p:cNvSpPr txBox="1">
            <a:spLocks/>
          </p:cNvSpPr>
          <p:nvPr/>
        </p:nvSpPr>
        <p:spPr>
          <a:xfrm rot="187">
            <a:off x="68" y="1245486"/>
            <a:ext cx="9143936" cy="2514596"/>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spcAft>
                <a:spcPts val="450"/>
              </a:spcAft>
            </a:pPr>
            <a:r>
              <a:rPr lang="en-US" sz="4000" b="1" dirty="0">
                <a:solidFill>
                  <a:schemeClr val="bg1"/>
                </a:solidFill>
                <a:latin typeface="Times New Roman" panose="02020603050405020304" pitchFamily="18" charset="0"/>
                <a:cs typeface="Times New Roman" panose="02020603050405020304" pitchFamily="18" charset="0"/>
              </a:rPr>
              <a:t>Attendance</a:t>
            </a:r>
          </a:p>
        </p:txBody>
      </p:sp>
      <p:sp>
        <p:nvSpPr>
          <p:cNvPr id="10" name="Content Placeholder 2"/>
          <p:cNvSpPr txBox="1">
            <a:spLocks/>
          </p:cNvSpPr>
          <p:nvPr/>
        </p:nvSpPr>
        <p:spPr>
          <a:xfrm>
            <a:off x="701498" y="1833582"/>
            <a:ext cx="6457950" cy="1750494"/>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spcAft>
                <a:spcPts val="450"/>
              </a:spcAft>
            </a:pPr>
            <a:endParaRPr lang="en-US" sz="7200" dirty="0"/>
          </a:p>
        </p:txBody>
      </p:sp>
    </p:spTree>
    <p:extLst>
      <p:ext uri="{BB962C8B-B14F-4D97-AF65-F5344CB8AC3E}">
        <p14:creationId xmlns:p14="http://schemas.microsoft.com/office/powerpoint/2010/main" val="19037269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Line 2"/>
          <p:cNvSpPr>
            <a:spLocks noChangeShapeType="1"/>
          </p:cNvSpPr>
          <p:nvPr/>
        </p:nvSpPr>
        <p:spPr bwMode="auto">
          <a:xfrm>
            <a:off x="2631281" y="2026444"/>
            <a:ext cx="5372100" cy="0"/>
          </a:xfrm>
          <a:prstGeom prst="line">
            <a:avLst/>
          </a:prstGeom>
          <a:noFill/>
          <a:ln w="19050">
            <a:noFill/>
            <a:round/>
            <a:headEnd/>
            <a:tailEnd/>
          </a:ln>
        </p:spPr>
        <p:txBody>
          <a:bodyPr/>
          <a:lstStyle/>
          <a:p>
            <a:endParaRPr lang="en-US" sz="1050">
              <a:latin typeface="Times New Roman" panose="02020603050405020304" pitchFamily="18" charset="0"/>
              <a:cs typeface="Times New Roman" panose="02020603050405020304" pitchFamily="18" charset="0"/>
            </a:endParaRPr>
          </a:p>
        </p:txBody>
      </p:sp>
      <p:sp>
        <p:nvSpPr>
          <p:cNvPr id="3078"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Times New Roman" panose="02020603050405020304" pitchFamily="18" charset="0"/>
              <a:cs typeface="Times New Roman" panose="02020603050405020304" pitchFamily="18" charset="0"/>
            </a:endParaRPr>
          </a:p>
        </p:txBody>
      </p:sp>
      <p:sp>
        <p:nvSpPr>
          <p:cNvPr id="11" name="Content Placeholder 2"/>
          <p:cNvSpPr txBox="1">
            <a:spLocks/>
          </p:cNvSpPr>
          <p:nvPr/>
        </p:nvSpPr>
        <p:spPr>
          <a:xfrm>
            <a:off x="381000" y="1239681"/>
            <a:ext cx="8382000" cy="33147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Members do not need approval of applicant to suggest or approve budget adjustments to CJD</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Members may only use the applications for scoring purposes and </a:t>
            </a:r>
            <a:r>
              <a:rPr lang="en-US" sz="2400" b="1" dirty="0">
                <a:latin typeface="Times New Roman" panose="02020603050405020304" pitchFamily="18" charset="0"/>
                <a:cs typeface="Times New Roman" panose="02020603050405020304" pitchFamily="18" charset="0"/>
              </a:rPr>
              <a:t>cannot share or use the applications outside of the CJAC scoring and prioritization use</a:t>
            </a:r>
          </a:p>
          <a:p>
            <a:pPr marL="342900" lvl="1">
              <a:spcAft>
                <a:spcPts val="900"/>
              </a:spcAft>
            </a:pPr>
            <a:r>
              <a:rPr lang="en-US" sz="2400" dirty="0">
                <a:latin typeface="Times New Roman" panose="02020603050405020304" pitchFamily="18" charset="0"/>
                <a:cs typeface="Times New Roman" panose="02020603050405020304" pitchFamily="18" charset="0"/>
              </a:rPr>
              <a:t> </a:t>
            </a: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3381" y="4248150"/>
            <a:ext cx="967468" cy="685800"/>
          </a:xfrm>
          <a:prstGeom prst="rect">
            <a:avLst/>
          </a:prstGeom>
          <a:noFill/>
          <a:ln>
            <a:noFill/>
          </a:ln>
        </p:spPr>
      </p:pic>
      <p:sp>
        <p:nvSpPr>
          <p:cNvPr id="9" name="Shape 246"/>
          <p:cNvSpPr txBox="1">
            <a:spLocks/>
          </p:cNvSpPr>
          <p:nvPr/>
        </p:nvSpPr>
        <p:spPr>
          <a:xfrm rot="283">
            <a:off x="26832" y="5388"/>
            <a:ext cx="9093063" cy="997263"/>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spcBef>
                <a:spcPts val="0"/>
              </a:spcBef>
            </a:pPr>
            <a:r>
              <a:rPr lang="en-US" dirty="0">
                <a:solidFill>
                  <a:schemeClr val="bg1"/>
                </a:solidFill>
                <a:latin typeface="Times New Roman" panose="02020603050405020304" pitchFamily="18" charset="0"/>
                <a:cs typeface="Times New Roman" panose="02020603050405020304" pitchFamily="18" charset="0"/>
              </a:rPr>
              <a:t>Review &amp; Scoring</a:t>
            </a:r>
          </a:p>
        </p:txBody>
      </p:sp>
    </p:spTree>
    <p:extLst>
      <p:ext uri="{BB962C8B-B14F-4D97-AF65-F5344CB8AC3E}">
        <p14:creationId xmlns:p14="http://schemas.microsoft.com/office/powerpoint/2010/main" val="372076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Line 2"/>
          <p:cNvSpPr>
            <a:spLocks noChangeShapeType="1"/>
          </p:cNvSpPr>
          <p:nvPr/>
        </p:nvSpPr>
        <p:spPr bwMode="auto">
          <a:xfrm>
            <a:off x="2631281" y="2026444"/>
            <a:ext cx="5372100" cy="0"/>
          </a:xfrm>
          <a:prstGeom prst="line">
            <a:avLst/>
          </a:prstGeom>
          <a:noFill/>
          <a:ln w="19050">
            <a:noFill/>
            <a:round/>
            <a:headEnd/>
            <a:tailEnd/>
          </a:ln>
        </p:spPr>
        <p:txBody>
          <a:bodyPr/>
          <a:lstStyle/>
          <a:p>
            <a:endParaRPr lang="en-US" sz="1050">
              <a:latin typeface="Times New Roman" panose="02020603050405020304" pitchFamily="18" charset="0"/>
              <a:cs typeface="Times New Roman" panose="02020603050405020304" pitchFamily="18" charset="0"/>
            </a:endParaRPr>
          </a:p>
        </p:txBody>
      </p:sp>
      <p:sp>
        <p:nvSpPr>
          <p:cNvPr id="3078"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Times New Roman" panose="02020603050405020304" pitchFamily="18" charset="0"/>
              <a:cs typeface="Times New Roman" panose="02020603050405020304" pitchFamily="18" charset="0"/>
            </a:endParaRPr>
          </a:p>
        </p:txBody>
      </p:sp>
      <p:sp>
        <p:nvSpPr>
          <p:cNvPr id="11" name="Content Placeholder 2"/>
          <p:cNvSpPr txBox="1">
            <a:spLocks/>
          </p:cNvSpPr>
          <p:nvPr/>
        </p:nvSpPr>
        <p:spPr>
          <a:xfrm>
            <a:off x="381000" y="1239681"/>
            <a:ext cx="8382000" cy="33147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lvl="1">
              <a:spcAft>
                <a:spcPts val="1350"/>
              </a:spcAft>
              <a:buClr>
                <a:srgbClr val="002060"/>
              </a:buClr>
            </a:pPr>
            <a:r>
              <a:rPr lang="en-US" sz="2400" dirty="0">
                <a:latin typeface="Times New Roman" panose="02020603050405020304" pitchFamily="18" charset="0"/>
                <a:cs typeface="Times New Roman" panose="02020603050405020304" pitchFamily="18" charset="0"/>
              </a:rPr>
              <a:t>CJAC members must determine if the project:</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Fulfills the purpose of the grant</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Is an eligible organization/agency</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Fulfills eligibility requirements</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All the activities listed are eligible activities</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Does not use grant funds for prohibitions under the grant</a:t>
            </a: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3381" y="4400550"/>
            <a:ext cx="967468" cy="685800"/>
          </a:xfrm>
          <a:prstGeom prst="rect">
            <a:avLst/>
          </a:prstGeom>
          <a:noFill/>
          <a:ln>
            <a:noFill/>
          </a:ln>
        </p:spPr>
      </p:pic>
      <p:sp>
        <p:nvSpPr>
          <p:cNvPr id="9" name="Shape 246"/>
          <p:cNvSpPr txBox="1">
            <a:spLocks/>
          </p:cNvSpPr>
          <p:nvPr/>
        </p:nvSpPr>
        <p:spPr>
          <a:xfrm rot="283">
            <a:off x="26832" y="5388"/>
            <a:ext cx="9093063" cy="997263"/>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spcBef>
                <a:spcPts val="0"/>
              </a:spcBef>
            </a:pPr>
            <a:r>
              <a:rPr lang="en-US" dirty="0">
                <a:solidFill>
                  <a:schemeClr val="bg1"/>
                </a:solidFill>
                <a:latin typeface="Times New Roman" panose="02020603050405020304" pitchFamily="18" charset="0"/>
                <a:cs typeface="Times New Roman" panose="02020603050405020304" pitchFamily="18" charset="0"/>
              </a:rPr>
              <a:t>Review &amp; Scoring</a:t>
            </a:r>
          </a:p>
        </p:txBody>
      </p:sp>
    </p:spTree>
    <p:extLst>
      <p:ext uri="{BB962C8B-B14F-4D97-AF65-F5344CB8AC3E}">
        <p14:creationId xmlns:p14="http://schemas.microsoft.com/office/powerpoint/2010/main" val="22659356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Line 2"/>
          <p:cNvSpPr>
            <a:spLocks noChangeShapeType="1"/>
          </p:cNvSpPr>
          <p:nvPr/>
        </p:nvSpPr>
        <p:spPr bwMode="auto">
          <a:xfrm>
            <a:off x="2631281" y="2026444"/>
            <a:ext cx="5372100" cy="0"/>
          </a:xfrm>
          <a:prstGeom prst="line">
            <a:avLst/>
          </a:prstGeom>
          <a:noFill/>
          <a:ln w="19050">
            <a:noFill/>
            <a:round/>
            <a:headEnd/>
            <a:tailEnd/>
          </a:ln>
        </p:spPr>
        <p:txBody>
          <a:bodyPr/>
          <a:lstStyle/>
          <a:p>
            <a:endParaRPr lang="en-US" sz="1050">
              <a:latin typeface="Times New Roman" panose="02020603050405020304" pitchFamily="18" charset="0"/>
              <a:cs typeface="Times New Roman" panose="02020603050405020304" pitchFamily="18" charset="0"/>
            </a:endParaRPr>
          </a:p>
        </p:txBody>
      </p:sp>
      <p:sp>
        <p:nvSpPr>
          <p:cNvPr id="3078"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Times New Roman" panose="02020603050405020304" pitchFamily="18" charset="0"/>
              <a:cs typeface="Times New Roman" panose="02020603050405020304" pitchFamily="18" charset="0"/>
            </a:endParaRPr>
          </a:p>
        </p:txBody>
      </p:sp>
      <p:sp>
        <p:nvSpPr>
          <p:cNvPr id="11" name="Content Placeholder 2"/>
          <p:cNvSpPr txBox="1">
            <a:spLocks/>
          </p:cNvSpPr>
          <p:nvPr/>
        </p:nvSpPr>
        <p:spPr>
          <a:xfrm>
            <a:off x="381000" y="1239681"/>
            <a:ext cx="8382000" cy="33147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lvl="1">
              <a:spcAft>
                <a:spcPts val="1350"/>
              </a:spcAft>
              <a:buClr>
                <a:srgbClr val="002060"/>
              </a:buClr>
            </a:pPr>
            <a:r>
              <a:rPr lang="en-US" sz="2400" dirty="0">
                <a:latin typeface="Times New Roman" panose="02020603050405020304" pitchFamily="18" charset="0"/>
                <a:cs typeface="Times New Roman" panose="02020603050405020304" pitchFamily="18" charset="0"/>
              </a:rPr>
              <a:t>CJAC Members must determine if the project:</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Is within the determined project period</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Collaborates with other agencies effectively</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Addresses regional priorities </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Provides adequate sustainment information</a:t>
            </a:r>
          </a:p>
          <a:p>
            <a:pPr marL="342900" lvl="1">
              <a:spcAft>
                <a:spcPts val="900"/>
              </a:spcAft>
            </a:pPr>
            <a:r>
              <a:rPr lang="en-US" sz="2400" dirty="0">
                <a:latin typeface="Times New Roman" panose="02020603050405020304" pitchFamily="18" charset="0"/>
                <a:cs typeface="Times New Roman" panose="02020603050405020304" pitchFamily="18" charset="0"/>
              </a:rPr>
              <a:t> </a:t>
            </a:r>
          </a:p>
          <a:p>
            <a:pPr marL="342900" lvl="1">
              <a:spcAft>
                <a:spcPts val="900"/>
              </a:spcAft>
            </a:pPr>
            <a:r>
              <a:rPr lang="en-US" sz="2400" dirty="0">
                <a:latin typeface="Times New Roman" panose="02020603050405020304" pitchFamily="18" charset="0"/>
                <a:cs typeface="Times New Roman" panose="02020603050405020304" pitchFamily="18" charset="0"/>
              </a:rPr>
              <a:t> </a:t>
            </a: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3381" y="4248150"/>
            <a:ext cx="967468" cy="685800"/>
          </a:xfrm>
          <a:prstGeom prst="rect">
            <a:avLst/>
          </a:prstGeom>
          <a:noFill/>
          <a:ln>
            <a:noFill/>
          </a:ln>
        </p:spPr>
      </p:pic>
      <p:sp>
        <p:nvSpPr>
          <p:cNvPr id="9" name="Shape 246"/>
          <p:cNvSpPr txBox="1">
            <a:spLocks/>
          </p:cNvSpPr>
          <p:nvPr/>
        </p:nvSpPr>
        <p:spPr>
          <a:xfrm rot="283">
            <a:off x="26832" y="5388"/>
            <a:ext cx="9093063" cy="997263"/>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spcBef>
                <a:spcPts val="0"/>
              </a:spcBef>
            </a:pPr>
            <a:r>
              <a:rPr lang="en-US" dirty="0">
                <a:solidFill>
                  <a:schemeClr val="bg1"/>
                </a:solidFill>
                <a:latin typeface="Times New Roman" panose="02020603050405020304" pitchFamily="18" charset="0"/>
                <a:cs typeface="Times New Roman" panose="02020603050405020304" pitchFamily="18" charset="0"/>
              </a:rPr>
              <a:t>Review &amp; Scoring</a:t>
            </a:r>
          </a:p>
        </p:txBody>
      </p:sp>
    </p:spTree>
    <p:extLst>
      <p:ext uri="{BB962C8B-B14F-4D97-AF65-F5344CB8AC3E}">
        <p14:creationId xmlns:p14="http://schemas.microsoft.com/office/powerpoint/2010/main" val="37716877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Line 2"/>
          <p:cNvSpPr>
            <a:spLocks noChangeShapeType="1"/>
          </p:cNvSpPr>
          <p:nvPr/>
        </p:nvSpPr>
        <p:spPr bwMode="auto">
          <a:xfrm>
            <a:off x="2631281" y="2026444"/>
            <a:ext cx="5372100" cy="0"/>
          </a:xfrm>
          <a:prstGeom prst="line">
            <a:avLst/>
          </a:prstGeom>
          <a:noFill/>
          <a:ln w="19050">
            <a:noFill/>
            <a:round/>
            <a:headEnd/>
            <a:tailEnd/>
          </a:ln>
        </p:spPr>
        <p:txBody>
          <a:bodyPr/>
          <a:lstStyle/>
          <a:p>
            <a:endParaRPr lang="en-US" sz="1050">
              <a:latin typeface="Times New Roman" panose="02020603050405020304" pitchFamily="18" charset="0"/>
              <a:cs typeface="Times New Roman" panose="02020603050405020304" pitchFamily="18" charset="0"/>
            </a:endParaRPr>
          </a:p>
        </p:txBody>
      </p:sp>
      <p:sp>
        <p:nvSpPr>
          <p:cNvPr id="3078"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Times New Roman" panose="02020603050405020304" pitchFamily="18" charset="0"/>
              <a:cs typeface="Times New Roman" panose="02020603050405020304" pitchFamily="18" charset="0"/>
            </a:endParaRPr>
          </a:p>
        </p:txBody>
      </p:sp>
      <p:sp>
        <p:nvSpPr>
          <p:cNvPr id="11" name="Content Placeholder 2"/>
          <p:cNvSpPr txBox="1">
            <a:spLocks/>
          </p:cNvSpPr>
          <p:nvPr/>
        </p:nvSpPr>
        <p:spPr>
          <a:xfrm>
            <a:off x="381000" y="1239681"/>
            <a:ext cx="8382000" cy="33147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Meets the Minimum Award Amount</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Follows the CJAC recommended Maximum Amount</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Meets the Match Requirement (if applicable)</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Provides adequate budget details that are reasonable, eligible, and cost-effective</a:t>
            </a:r>
          </a:p>
          <a:p>
            <a:pPr marL="342900" lvl="1">
              <a:spcAft>
                <a:spcPts val="900"/>
              </a:spcAft>
            </a:pPr>
            <a:r>
              <a:rPr lang="en-US" sz="2400" dirty="0">
                <a:latin typeface="Times New Roman" panose="02020603050405020304" pitchFamily="18" charset="0"/>
                <a:cs typeface="Times New Roman" panose="02020603050405020304" pitchFamily="18" charset="0"/>
              </a:rPr>
              <a:t> </a:t>
            </a:r>
          </a:p>
          <a:p>
            <a:pPr marL="342900" lvl="1">
              <a:spcAft>
                <a:spcPts val="900"/>
              </a:spcAft>
            </a:pPr>
            <a:r>
              <a:rPr lang="en-US" sz="2400" dirty="0">
                <a:latin typeface="Times New Roman" panose="02020603050405020304" pitchFamily="18" charset="0"/>
                <a:cs typeface="Times New Roman" panose="02020603050405020304" pitchFamily="18" charset="0"/>
              </a:rPr>
              <a:t> </a:t>
            </a: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3381" y="4248150"/>
            <a:ext cx="967468" cy="685800"/>
          </a:xfrm>
          <a:prstGeom prst="rect">
            <a:avLst/>
          </a:prstGeom>
          <a:noFill/>
          <a:ln>
            <a:noFill/>
          </a:ln>
        </p:spPr>
      </p:pic>
      <p:sp>
        <p:nvSpPr>
          <p:cNvPr id="9" name="Shape 246"/>
          <p:cNvSpPr txBox="1">
            <a:spLocks/>
          </p:cNvSpPr>
          <p:nvPr/>
        </p:nvSpPr>
        <p:spPr>
          <a:xfrm rot="283">
            <a:off x="26832" y="5388"/>
            <a:ext cx="9093063" cy="997263"/>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spcBef>
                <a:spcPts val="0"/>
              </a:spcBef>
            </a:pPr>
            <a:r>
              <a:rPr lang="en-US" dirty="0">
                <a:solidFill>
                  <a:schemeClr val="bg1"/>
                </a:solidFill>
                <a:latin typeface="Times New Roman" panose="02020603050405020304" pitchFamily="18" charset="0"/>
                <a:cs typeface="Times New Roman" panose="02020603050405020304" pitchFamily="18" charset="0"/>
              </a:rPr>
              <a:t>Review &amp; Scoring</a:t>
            </a:r>
          </a:p>
          <a:p>
            <a:pPr algn="ctr">
              <a:spcBef>
                <a:spcPts val="0"/>
              </a:spcBef>
            </a:pPr>
            <a:r>
              <a:rPr lang="en" dirty="0">
                <a:solidFill>
                  <a:schemeClr val="bg1"/>
                </a:solidFill>
                <a:latin typeface="Times New Roman" panose="02020603050405020304" pitchFamily="18" charset="0"/>
                <a:cs typeface="Times New Roman" panose="02020603050405020304" pitchFamily="18" charset="0"/>
              </a:rPr>
              <a:t>Budget</a:t>
            </a:r>
          </a:p>
        </p:txBody>
      </p:sp>
    </p:spTree>
    <p:extLst>
      <p:ext uri="{BB962C8B-B14F-4D97-AF65-F5344CB8AC3E}">
        <p14:creationId xmlns:p14="http://schemas.microsoft.com/office/powerpoint/2010/main" val="936993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Line 2"/>
          <p:cNvSpPr>
            <a:spLocks noChangeShapeType="1"/>
          </p:cNvSpPr>
          <p:nvPr/>
        </p:nvSpPr>
        <p:spPr bwMode="auto">
          <a:xfrm>
            <a:off x="2631281" y="2026444"/>
            <a:ext cx="5372100" cy="0"/>
          </a:xfrm>
          <a:prstGeom prst="line">
            <a:avLst/>
          </a:prstGeom>
          <a:noFill/>
          <a:ln w="19050">
            <a:noFill/>
            <a:round/>
            <a:headEnd/>
            <a:tailEnd/>
          </a:ln>
        </p:spPr>
        <p:txBody>
          <a:bodyPr/>
          <a:lstStyle/>
          <a:p>
            <a:endParaRPr lang="en-US" sz="1050">
              <a:latin typeface="Times New Roman" panose="02020603050405020304" pitchFamily="18" charset="0"/>
              <a:cs typeface="Times New Roman" panose="02020603050405020304" pitchFamily="18" charset="0"/>
            </a:endParaRPr>
          </a:p>
        </p:txBody>
      </p:sp>
      <p:sp>
        <p:nvSpPr>
          <p:cNvPr id="3078"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Times New Roman" panose="02020603050405020304" pitchFamily="18" charset="0"/>
              <a:cs typeface="Times New Roman" panose="02020603050405020304" pitchFamily="18" charset="0"/>
            </a:endParaRPr>
          </a:p>
        </p:txBody>
      </p:sp>
      <p:sp>
        <p:nvSpPr>
          <p:cNvPr id="11" name="Content Placeholder 2"/>
          <p:cNvSpPr txBox="1">
            <a:spLocks/>
          </p:cNvSpPr>
          <p:nvPr/>
        </p:nvSpPr>
        <p:spPr>
          <a:xfrm>
            <a:off x="381000" y="1239681"/>
            <a:ext cx="8382000" cy="33147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lvl="1">
              <a:spcAft>
                <a:spcPts val="1350"/>
              </a:spcAft>
              <a:buClr>
                <a:srgbClr val="002060"/>
              </a:buClr>
            </a:pPr>
            <a:r>
              <a:rPr lang="en-US" sz="2400" dirty="0">
                <a:latin typeface="Times New Roman" panose="02020603050405020304" pitchFamily="18" charset="0"/>
                <a:cs typeface="Times New Roman" panose="02020603050405020304" pitchFamily="18" charset="0"/>
              </a:rPr>
              <a:t>Adequate details, reasonable, eligible, and cost-effective budget:</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Follows the award amounts/ match</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Lists details to provide amount of units, cost per unit, salary without fringe, fringe, percent of funds towards total cost, etc.</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Requested items follow the project purpose and are eligible under CJD rules</a:t>
            </a:r>
          </a:p>
          <a:p>
            <a:pPr marL="342900" lvl="1">
              <a:spcAft>
                <a:spcPts val="900"/>
              </a:spcAft>
            </a:pPr>
            <a:r>
              <a:rPr lang="en-US" sz="2400" dirty="0">
                <a:latin typeface="Times New Roman" panose="02020603050405020304" pitchFamily="18" charset="0"/>
                <a:cs typeface="Times New Roman" panose="02020603050405020304" pitchFamily="18" charset="0"/>
              </a:rPr>
              <a:t> </a:t>
            </a:r>
          </a:p>
          <a:p>
            <a:pPr marL="342900" lvl="1">
              <a:spcAft>
                <a:spcPts val="900"/>
              </a:spcAft>
            </a:pPr>
            <a:r>
              <a:rPr lang="en-US" sz="2400" dirty="0">
                <a:latin typeface="Times New Roman" panose="02020603050405020304" pitchFamily="18" charset="0"/>
                <a:cs typeface="Times New Roman" panose="02020603050405020304" pitchFamily="18" charset="0"/>
              </a:rPr>
              <a:t> </a:t>
            </a: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3381" y="4248150"/>
            <a:ext cx="967468" cy="685800"/>
          </a:xfrm>
          <a:prstGeom prst="rect">
            <a:avLst/>
          </a:prstGeom>
          <a:noFill/>
          <a:ln>
            <a:noFill/>
          </a:ln>
        </p:spPr>
      </p:pic>
      <p:sp>
        <p:nvSpPr>
          <p:cNvPr id="9" name="Shape 246"/>
          <p:cNvSpPr txBox="1">
            <a:spLocks/>
          </p:cNvSpPr>
          <p:nvPr/>
        </p:nvSpPr>
        <p:spPr>
          <a:xfrm rot="283">
            <a:off x="26832" y="5388"/>
            <a:ext cx="9093063" cy="997263"/>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spcBef>
                <a:spcPts val="0"/>
              </a:spcBef>
            </a:pPr>
            <a:r>
              <a:rPr lang="en-US" dirty="0">
                <a:solidFill>
                  <a:schemeClr val="bg1"/>
                </a:solidFill>
                <a:latin typeface="Times New Roman" panose="02020603050405020304" pitchFamily="18" charset="0"/>
                <a:cs typeface="Times New Roman" panose="02020603050405020304" pitchFamily="18" charset="0"/>
              </a:rPr>
              <a:t>Review &amp; Scoring</a:t>
            </a:r>
          </a:p>
          <a:p>
            <a:pPr algn="ctr">
              <a:spcBef>
                <a:spcPts val="0"/>
              </a:spcBef>
            </a:pPr>
            <a:r>
              <a:rPr lang="en" dirty="0">
                <a:solidFill>
                  <a:schemeClr val="bg1"/>
                </a:solidFill>
                <a:latin typeface="Times New Roman" panose="02020603050405020304" pitchFamily="18" charset="0"/>
                <a:cs typeface="Times New Roman" panose="02020603050405020304" pitchFamily="18" charset="0"/>
              </a:rPr>
              <a:t>Budget</a:t>
            </a:r>
          </a:p>
        </p:txBody>
      </p:sp>
    </p:spTree>
    <p:extLst>
      <p:ext uri="{BB962C8B-B14F-4D97-AF65-F5344CB8AC3E}">
        <p14:creationId xmlns:p14="http://schemas.microsoft.com/office/powerpoint/2010/main" val="32606637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Line 2"/>
          <p:cNvSpPr>
            <a:spLocks noChangeShapeType="1"/>
          </p:cNvSpPr>
          <p:nvPr/>
        </p:nvSpPr>
        <p:spPr bwMode="auto">
          <a:xfrm>
            <a:off x="2631281" y="2026444"/>
            <a:ext cx="5372100" cy="0"/>
          </a:xfrm>
          <a:prstGeom prst="line">
            <a:avLst/>
          </a:prstGeom>
          <a:noFill/>
          <a:ln w="19050">
            <a:noFill/>
            <a:round/>
            <a:headEnd/>
            <a:tailEnd/>
          </a:ln>
        </p:spPr>
        <p:txBody>
          <a:bodyPr/>
          <a:lstStyle/>
          <a:p>
            <a:endParaRPr lang="en-US" sz="1050">
              <a:latin typeface="Times New Roman" panose="02020603050405020304" pitchFamily="18" charset="0"/>
              <a:cs typeface="Times New Roman" panose="02020603050405020304" pitchFamily="18" charset="0"/>
            </a:endParaRPr>
          </a:p>
        </p:txBody>
      </p:sp>
      <p:sp>
        <p:nvSpPr>
          <p:cNvPr id="3078"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Times New Roman" panose="02020603050405020304" pitchFamily="18" charset="0"/>
              <a:cs typeface="Times New Roman" panose="02020603050405020304" pitchFamily="18" charset="0"/>
            </a:endParaRPr>
          </a:p>
        </p:txBody>
      </p:sp>
      <p:sp>
        <p:nvSpPr>
          <p:cNvPr id="11" name="Content Placeholder 2"/>
          <p:cNvSpPr txBox="1">
            <a:spLocks/>
          </p:cNvSpPr>
          <p:nvPr/>
        </p:nvSpPr>
        <p:spPr>
          <a:xfrm>
            <a:off x="381000" y="1239681"/>
            <a:ext cx="8382000" cy="33147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All budgeted items should be listed separately</a:t>
            </a:r>
          </a:p>
          <a:p>
            <a:pPr lvl="1">
              <a:spcAft>
                <a:spcPts val="1350"/>
              </a:spcAft>
              <a:buClr>
                <a:srgbClr val="002060"/>
              </a:buClr>
            </a:pPr>
            <a:endParaRPr lang="en-US" sz="2400" dirty="0">
              <a:latin typeface="Times New Roman" panose="02020603050405020304" pitchFamily="18" charset="0"/>
              <a:cs typeface="Times New Roman" panose="02020603050405020304" pitchFamily="18" charset="0"/>
            </a:endParaRPr>
          </a:p>
          <a:p>
            <a:pPr lvl="1">
              <a:spcAft>
                <a:spcPts val="1350"/>
              </a:spcAft>
              <a:buClr>
                <a:srgbClr val="002060"/>
              </a:buClr>
            </a:pPr>
            <a:r>
              <a:rPr lang="en-US" sz="2400" dirty="0">
                <a:latin typeface="Times New Roman" panose="02020603050405020304" pitchFamily="18" charset="0"/>
                <a:cs typeface="Times New Roman" panose="02020603050405020304" pitchFamily="18" charset="0"/>
              </a:rPr>
              <a:t>Example: If a grant is requesting a laptop and a radio, these two items must be separated in the Budget table. </a:t>
            </a:r>
          </a:p>
          <a:p>
            <a:pPr lvl="1">
              <a:spcAft>
                <a:spcPts val="1350"/>
              </a:spcAft>
              <a:buClr>
                <a:srgbClr val="002060"/>
              </a:buClr>
            </a:pPr>
            <a:r>
              <a:rPr lang="en-US" sz="2400" dirty="0">
                <a:latin typeface="Times New Roman" panose="02020603050405020304" pitchFamily="18" charset="0"/>
                <a:cs typeface="Times New Roman" panose="02020603050405020304" pitchFamily="18" charset="0"/>
              </a:rPr>
              <a:t>Exception: If an item is batched together, such as volunteers for one type of activity, this may be displayed as one item on the budget table </a:t>
            </a: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3381" y="4248150"/>
            <a:ext cx="967468" cy="685800"/>
          </a:xfrm>
          <a:prstGeom prst="rect">
            <a:avLst/>
          </a:prstGeom>
          <a:noFill/>
          <a:ln>
            <a:noFill/>
          </a:ln>
        </p:spPr>
      </p:pic>
      <p:sp>
        <p:nvSpPr>
          <p:cNvPr id="9" name="Shape 246"/>
          <p:cNvSpPr txBox="1">
            <a:spLocks/>
          </p:cNvSpPr>
          <p:nvPr/>
        </p:nvSpPr>
        <p:spPr>
          <a:xfrm rot="283">
            <a:off x="26832" y="5388"/>
            <a:ext cx="9093063" cy="997263"/>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spcBef>
                <a:spcPts val="0"/>
              </a:spcBef>
            </a:pPr>
            <a:r>
              <a:rPr lang="en" dirty="0">
                <a:solidFill>
                  <a:schemeClr val="bg1"/>
                </a:solidFill>
                <a:latin typeface="Times New Roman" panose="02020603050405020304" pitchFamily="18" charset="0"/>
                <a:cs typeface="Times New Roman" panose="02020603050405020304" pitchFamily="18" charset="0"/>
              </a:rPr>
              <a:t>Budget Scoring</a:t>
            </a:r>
          </a:p>
        </p:txBody>
      </p:sp>
    </p:spTree>
    <p:extLst>
      <p:ext uri="{BB962C8B-B14F-4D97-AF65-F5344CB8AC3E}">
        <p14:creationId xmlns:p14="http://schemas.microsoft.com/office/powerpoint/2010/main" val="31759953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Line 2"/>
          <p:cNvSpPr>
            <a:spLocks noChangeShapeType="1"/>
          </p:cNvSpPr>
          <p:nvPr/>
        </p:nvSpPr>
        <p:spPr bwMode="auto">
          <a:xfrm>
            <a:off x="2631281" y="2026444"/>
            <a:ext cx="5372100" cy="0"/>
          </a:xfrm>
          <a:prstGeom prst="line">
            <a:avLst/>
          </a:prstGeom>
          <a:noFill/>
          <a:ln w="19050">
            <a:noFill/>
            <a:round/>
            <a:headEnd/>
            <a:tailEnd/>
          </a:ln>
        </p:spPr>
        <p:txBody>
          <a:bodyPr/>
          <a:lstStyle/>
          <a:p>
            <a:endParaRPr lang="en-US" sz="1050">
              <a:latin typeface="Times New Roman" panose="02020603050405020304" pitchFamily="18" charset="0"/>
              <a:cs typeface="Times New Roman" panose="02020603050405020304" pitchFamily="18" charset="0"/>
            </a:endParaRPr>
          </a:p>
        </p:txBody>
      </p:sp>
      <p:sp>
        <p:nvSpPr>
          <p:cNvPr id="3078"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Times New Roman" panose="02020603050405020304" pitchFamily="18" charset="0"/>
              <a:cs typeface="Times New Roman" panose="02020603050405020304" pitchFamily="18" charset="0"/>
            </a:endParaRPr>
          </a:p>
        </p:txBody>
      </p:sp>
      <p:sp>
        <p:nvSpPr>
          <p:cNvPr id="11" name="Content Placeholder 2"/>
          <p:cNvSpPr txBox="1">
            <a:spLocks/>
          </p:cNvSpPr>
          <p:nvPr/>
        </p:nvSpPr>
        <p:spPr>
          <a:xfrm>
            <a:off x="381000" y="1239681"/>
            <a:ext cx="8382000" cy="33147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All budgeted items should be detailed</a:t>
            </a:r>
          </a:p>
          <a:p>
            <a:pPr lvl="1">
              <a:spcAft>
                <a:spcPts val="1350"/>
              </a:spcAft>
              <a:buClr>
                <a:srgbClr val="002060"/>
              </a:buClr>
            </a:pPr>
            <a:endParaRPr lang="en-US" sz="2400" dirty="0">
              <a:latin typeface="Times New Roman" panose="02020603050405020304" pitchFamily="18" charset="0"/>
              <a:cs typeface="Times New Roman" panose="02020603050405020304" pitchFamily="18" charset="0"/>
            </a:endParaRPr>
          </a:p>
          <a:p>
            <a:pPr lvl="1">
              <a:spcAft>
                <a:spcPts val="1350"/>
              </a:spcAft>
              <a:buClr>
                <a:srgbClr val="002060"/>
              </a:buClr>
            </a:pPr>
            <a:r>
              <a:rPr lang="en-US" sz="2400" dirty="0">
                <a:latin typeface="Times New Roman" panose="02020603050405020304" pitchFamily="18" charset="0"/>
                <a:cs typeface="Times New Roman" panose="02020603050405020304" pitchFamily="18" charset="0"/>
              </a:rPr>
              <a:t>Example: If a grant is requesting personnel, the line item must include the person’s name or TBH (To Be Hired), the job title, the job description, hours, salary amount, fringe/benefit amounts, percentage of the grant being used to fund this position. </a:t>
            </a: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3381" y="4248150"/>
            <a:ext cx="967468" cy="685800"/>
          </a:xfrm>
          <a:prstGeom prst="rect">
            <a:avLst/>
          </a:prstGeom>
          <a:noFill/>
          <a:ln>
            <a:noFill/>
          </a:ln>
        </p:spPr>
      </p:pic>
      <p:sp>
        <p:nvSpPr>
          <p:cNvPr id="9" name="Shape 246"/>
          <p:cNvSpPr txBox="1">
            <a:spLocks/>
          </p:cNvSpPr>
          <p:nvPr/>
        </p:nvSpPr>
        <p:spPr>
          <a:xfrm rot="283">
            <a:off x="26833" y="-27863"/>
            <a:ext cx="9093063" cy="997263"/>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spcBef>
                <a:spcPts val="0"/>
              </a:spcBef>
            </a:pPr>
            <a:r>
              <a:rPr lang="en" dirty="0">
                <a:solidFill>
                  <a:schemeClr val="bg1"/>
                </a:solidFill>
                <a:latin typeface="Times New Roman" panose="02020603050405020304" pitchFamily="18" charset="0"/>
                <a:cs typeface="Times New Roman" panose="02020603050405020304" pitchFamily="18" charset="0"/>
              </a:rPr>
              <a:t>Budget Scoring</a:t>
            </a:r>
          </a:p>
        </p:txBody>
      </p:sp>
    </p:spTree>
    <p:extLst>
      <p:ext uri="{BB962C8B-B14F-4D97-AF65-F5344CB8AC3E}">
        <p14:creationId xmlns:p14="http://schemas.microsoft.com/office/powerpoint/2010/main" val="42418496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Line 2"/>
          <p:cNvSpPr>
            <a:spLocks noChangeShapeType="1"/>
          </p:cNvSpPr>
          <p:nvPr/>
        </p:nvSpPr>
        <p:spPr bwMode="auto">
          <a:xfrm>
            <a:off x="2631281" y="2026444"/>
            <a:ext cx="5372100" cy="0"/>
          </a:xfrm>
          <a:prstGeom prst="line">
            <a:avLst/>
          </a:prstGeom>
          <a:noFill/>
          <a:ln w="19050">
            <a:noFill/>
            <a:round/>
            <a:headEnd/>
            <a:tailEnd/>
          </a:ln>
        </p:spPr>
        <p:txBody>
          <a:bodyPr/>
          <a:lstStyle/>
          <a:p>
            <a:endParaRPr lang="en-US" sz="1050">
              <a:latin typeface="Times New Roman" panose="02020603050405020304" pitchFamily="18" charset="0"/>
              <a:cs typeface="Times New Roman" panose="02020603050405020304" pitchFamily="18" charset="0"/>
            </a:endParaRPr>
          </a:p>
        </p:txBody>
      </p:sp>
      <p:sp>
        <p:nvSpPr>
          <p:cNvPr id="3078"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Times New Roman" panose="02020603050405020304" pitchFamily="18" charset="0"/>
              <a:cs typeface="Times New Roman" panose="02020603050405020304" pitchFamily="18" charset="0"/>
            </a:endParaRPr>
          </a:p>
        </p:txBody>
      </p:sp>
      <p:sp>
        <p:nvSpPr>
          <p:cNvPr id="11" name="Content Placeholder 2"/>
          <p:cNvSpPr txBox="1">
            <a:spLocks/>
          </p:cNvSpPr>
          <p:nvPr/>
        </p:nvSpPr>
        <p:spPr>
          <a:xfrm>
            <a:off x="381000" y="1239681"/>
            <a:ext cx="8382000" cy="33147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Agencies must use their own guidelines and policies</a:t>
            </a:r>
          </a:p>
          <a:p>
            <a:pPr lvl="1">
              <a:spcAft>
                <a:spcPts val="1350"/>
              </a:spcAft>
              <a:buClr>
                <a:srgbClr val="002060"/>
              </a:buClr>
            </a:pPr>
            <a:endParaRPr lang="en-US" sz="2400" dirty="0">
              <a:latin typeface="Times New Roman" panose="02020603050405020304" pitchFamily="18" charset="0"/>
              <a:cs typeface="Times New Roman" panose="02020603050405020304" pitchFamily="18" charset="0"/>
            </a:endParaRPr>
          </a:p>
          <a:p>
            <a:pPr lvl="1">
              <a:spcAft>
                <a:spcPts val="1350"/>
              </a:spcAft>
              <a:buClr>
                <a:srgbClr val="002060"/>
              </a:buClr>
            </a:pPr>
            <a:r>
              <a:rPr lang="en-US" sz="2400" dirty="0">
                <a:latin typeface="Times New Roman" panose="02020603050405020304" pitchFamily="18" charset="0"/>
                <a:cs typeface="Times New Roman" panose="02020603050405020304" pitchFamily="18" charset="0"/>
              </a:rPr>
              <a:t>Example: This could be their travel policies (such as what Per-diem they allow) or procurement guidelines. </a:t>
            </a:r>
          </a:p>
          <a:p>
            <a:pPr lvl="1">
              <a:spcAft>
                <a:spcPts val="1350"/>
              </a:spcAft>
              <a:buClr>
                <a:srgbClr val="002060"/>
              </a:buClr>
            </a:pPr>
            <a:r>
              <a:rPr lang="en-US" sz="2400" dirty="0">
                <a:latin typeface="Times New Roman" panose="02020603050405020304" pitchFamily="18" charset="0"/>
                <a:cs typeface="Times New Roman" panose="02020603050405020304" pitchFamily="18" charset="0"/>
              </a:rPr>
              <a:t>Exception: Applicants may not use policies that go against federal, state, or local law or that deviate from CJD eligibility requirements.</a:t>
            </a: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3381" y="4248150"/>
            <a:ext cx="967468" cy="685800"/>
          </a:xfrm>
          <a:prstGeom prst="rect">
            <a:avLst/>
          </a:prstGeom>
          <a:noFill/>
          <a:ln>
            <a:noFill/>
          </a:ln>
        </p:spPr>
      </p:pic>
      <p:sp>
        <p:nvSpPr>
          <p:cNvPr id="9" name="Shape 246"/>
          <p:cNvSpPr txBox="1">
            <a:spLocks/>
          </p:cNvSpPr>
          <p:nvPr/>
        </p:nvSpPr>
        <p:spPr>
          <a:xfrm rot="283">
            <a:off x="26832" y="5388"/>
            <a:ext cx="9093063" cy="997263"/>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spcBef>
                <a:spcPts val="0"/>
              </a:spcBef>
            </a:pPr>
            <a:r>
              <a:rPr lang="en" dirty="0">
                <a:solidFill>
                  <a:schemeClr val="bg1"/>
                </a:solidFill>
                <a:latin typeface="Times New Roman" panose="02020603050405020304" pitchFamily="18" charset="0"/>
                <a:cs typeface="Times New Roman" panose="02020603050405020304" pitchFamily="18" charset="0"/>
              </a:rPr>
              <a:t>Budget Scoring</a:t>
            </a:r>
          </a:p>
        </p:txBody>
      </p:sp>
    </p:spTree>
    <p:extLst>
      <p:ext uri="{BB962C8B-B14F-4D97-AF65-F5344CB8AC3E}">
        <p14:creationId xmlns:p14="http://schemas.microsoft.com/office/powerpoint/2010/main" val="22370229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Line 2"/>
          <p:cNvSpPr>
            <a:spLocks noChangeShapeType="1"/>
          </p:cNvSpPr>
          <p:nvPr/>
        </p:nvSpPr>
        <p:spPr bwMode="auto">
          <a:xfrm>
            <a:off x="2631281" y="2026444"/>
            <a:ext cx="5372100" cy="0"/>
          </a:xfrm>
          <a:prstGeom prst="line">
            <a:avLst/>
          </a:prstGeom>
          <a:noFill/>
          <a:ln w="19050">
            <a:noFill/>
            <a:round/>
            <a:headEnd/>
            <a:tailEnd/>
          </a:ln>
        </p:spPr>
        <p:txBody>
          <a:bodyPr/>
          <a:lstStyle/>
          <a:p>
            <a:endParaRPr lang="en-US" sz="1050">
              <a:latin typeface="Times New Roman" panose="02020603050405020304" pitchFamily="18" charset="0"/>
              <a:cs typeface="Times New Roman" panose="02020603050405020304" pitchFamily="18" charset="0"/>
            </a:endParaRPr>
          </a:p>
        </p:txBody>
      </p:sp>
      <p:sp>
        <p:nvSpPr>
          <p:cNvPr id="3078"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Times New Roman" panose="02020603050405020304" pitchFamily="18" charset="0"/>
              <a:cs typeface="Times New Roman" panose="02020603050405020304" pitchFamily="18" charset="0"/>
            </a:endParaRPr>
          </a:p>
        </p:txBody>
      </p:sp>
      <p:sp>
        <p:nvSpPr>
          <p:cNvPr id="11" name="Content Placeholder 2"/>
          <p:cNvSpPr txBox="1">
            <a:spLocks/>
          </p:cNvSpPr>
          <p:nvPr/>
        </p:nvSpPr>
        <p:spPr>
          <a:xfrm>
            <a:off x="381000" y="1239681"/>
            <a:ext cx="8382000" cy="33147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Agencies may only pay for staff travel</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Out-of-State travel must be pre-approved and provide adequate details</a:t>
            </a:r>
          </a:p>
          <a:p>
            <a:pPr lvl="2">
              <a:spcAft>
                <a:spcPts val="1350"/>
              </a:spcAft>
              <a:buClr>
                <a:srgbClr val="002060"/>
              </a:buClr>
            </a:pPr>
            <a:endParaRPr lang="en-US" sz="2400" dirty="0">
              <a:latin typeface="Times New Roman" panose="02020603050405020304" pitchFamily="18" charset="0"/>
              <a:cs typeface="Times New Roman" panose="02020603050405020304" pitchFamily="18" charset="0"/>
            </a:endParaRPr>
          </a:p>
          <a:p>
            <a:pPr lvl="2">
              <a:spcAft>
                <a:spcPts val="1350"/>
              </a:spcAft>
              <a:buClr>
                <a:srgbClr val="002060"/>
              </a:buClr>
            </a:pPr>
            <a:r>
              <a:rPr lang="en-US" sz="2400" dirty="0">
                <a:latin typeface="Times New Roman" panose="02020603050405020304" pitchFamily="18" charset="0"/>
                <a:cs typeface="Times New Roman" panose="02020603050405020304" pitchFamily="18" charset="0"/>
              </a:rPr>
              <a:t> </a:t>
            </a:r>
          </a:p>
          <a:p>
            <a:pPr lvl="1">
              <a:spcAft>
                <a:spcPts val="1350"/>
              </a:spcAft>
              <a:buClr>
                <a:srgbClr val="002060"/>
              </a:buClr>
            </a:pPr>
            <a:endParaRPr lang="en-US" sz="2400" dirty="0">
              <a:latin typeface="Times New Roman" panose="02020603050405020304" pitchFamily="18" charset="0"/>
              <a:cs typeface="Times New Roman" panose="02020603050405020304" pitchFamily="18" charset="0"/>
            </a:endParaRP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3381" y="4248150"/>
            <a:ext cx="967468" cy="685800"/>
          </a:xfrm>
          <a:prstGeom prst="rect">
            <a:avLst/>
          </a:prstGeom>
          <a:noFill/>
          <a:ln>
            <a:noFill/>
          </a:ln>
        </p:spPr>
      </p:pic>
      <p:sp>
        <p:nvSpPr>
          <p:cNvPr id="9" name="Shape 246"/>
          <p:cNvSpPr txBox="1">
            <a:spLocks/>
          </p:cNvSpPr>
          <p:nvPr/>
        </p:nvSpPr>
        <p:spPr>
          <a:xfrm rot="283">
            <a:off x="26832" y="5388"/>
            <a:ext cx="9093063" cy="997263"/>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spcBef>
                <a:spcPts val="0"/>
              </a:spcBef>
            </a:pPr>
            <a:r>
              <a:rPr lang="en" dirty="0">
                <a:solidFill>
                  <a:schemeClr val="bg1"/>
                </a:solidFill>
                <a:latin typeface="Times New Roman" panose="02020603050405020304" pitchFamily="18" charset="0"/>
                <a:cs typeface="Times New Roman" panose="02020603050405020304" pitchFamily="18" charset="0"/>
              </a:rPr>
              <a:t>Budget Scoring</a:t>
            </a:r>
          </a:p>
        </p:txBody>
      </p:sp>
    </p:spTree>
    <p:extLst>
      <p:ext uri="{BB962C8B-B14F-4D97-AF65-F5344CB8AC3E}">
        <p14:creationId xmlns:p14="http://schemas.microsoft.com/office/powerpoint/2010/main" val="28377968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Line 2"/>
          <p:cNvSpPr>
            <a:spLocks noChangeShapeType="1"/>
          </p:cNvSpPr>
          <p:nvPr/>
        </p:nvSpPr>
        <p:spPr bwMode="auto">
          <a:xfrm>
            <a:off x="2631281" y="2026444"/>
            <a:ext cx="5372100" cy="0"/>
          </a:xfrm>
          <a:prstGeom prst="line">
            <a:avLst/>
          </a:prstGeom>
          <a:noFill/>
          <a:ln w="19050">
            <a:noFill/>
            <a:round/>
            <a:headEnd/>
            <a:tailEnd/>
          </a:ln>
        </p:spPr>
        <p:txBody>
          <a:bodyPr/>
          <a:lstStyle/>
          <a:p>
            <a:endParaRPr lang="en-US" sz="1050">
              <a:latin typeface="Times New Roman" panose="02020603050405020304" pitchFamily="18" charset="0"/>
              <a:cs typeface="Times New Roman" panose="02020603050405020304" pitchFamily="18" charset="0"/>
            </a:endParaRPr>
          </a:p>
        </p:txBody>
      </p:sp>
      <p:sp>
        <p:nvSpPr>
          <p:cNvPr id="3078"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Times New Roman" panose="02020603050405020304" pitchFamily="18" charset="0"/>
              <a:cs typeface="Times New Roman" panose="02020603050405020304" pitchFamily="18" charset="0"/>
            </a:endParaRPr>
          </a:p>
        </p:txBody>
      </p:sp>
      <p:sp>
        <p:nvSpPr>
          <p:cNvPr id="11" name="Content Placeholder 2"/>
          <p:cNvSpPr txBox="1">
            <a:spLocks/>
          </p:cNvSpPr>
          <p:nvPr/>
        </p:nvSpPr>
        <p:spPr>
          <a:xfrm>
            <a:off x="381000" y="1239681"/>
            <a:ext cx="8382000" cy="33147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342900" lvl="1" indent="-342900">
              <a:lnSpc>
                <a:spcPct val="150000"/>
              </a:lnSpc>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Agencies purchasing equipment over $150,000 must provide a procurement questionnaire</a:t>
            </a:r>
          </a:p>
          <a:p>
            <a:pPr lvl="1">
              <a:spcAft>
                <a:spcPts val="1350"/>
              </a:spcAft>
              <a:buClr>
                <a:srgbClr val="002060"/>
              </a:buClr>
            </a:pPr>
            <a:endParaRPr lang="en-US" sz="2400" dirty="0">
              <a:latin typeface="Times New Roman" panose="02020603050405020304" pitchFamily="18" charset="0"/>
              <a:cs typeface="Times New Roman" panose="02020603050405020304" pitchFamily="18" charset="0"/>
            </a:endParaRP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3381" y="4248150"/>
            <a:ext cx="967468" cy="685800"/>
          </a:xfrm>
          <a:prstGeom prst="rect">
            <a:avLst/>
          </a:prstGeom>
          <a:noFill/>
          <a:ln>
            <a:noFill/>
          </a:ln>
        </p:spPr>
      </p:pic>
      <p:sp>
        <p:nvSpPr>
          <p:cNvPr id="9" name="Shape 246"/>
          <p:cNvSpPr txBox="1">
            <a:spLocks/>
          </p:cNvSpPr>
          <p:nvPr/>
        </p:nvSpPr>
        <p:spPr>
          <a:xfrm rot="283">
            <a:off x="26832" y="5388"/>
            <a:ext cx="9093063" cy="997263"/>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spcBef>
                <a:spcPts val="0"/>
              </a:spcBef>
            </a:pPr>
            <a:r>
              <a:rPr lang="en" dirty="0">
                <a:solidFill>
                  <a:schemeClr val="bg1"/>
                </a:solidFill>
                <a:latin typeface="Times New Roman" panose="02020603050405020304" pitchFamily="18" charset="0"/>
                <a:cs typeface="Times New Roman" panose="02020603050405020304" pitchFamily="18" charset="0"/>
              </a:rPr>
              <a:t>Budget Scoring</a:t>
            </a:r>
          </a:p>
        </p:txBody>
      </p:sp>
    </p:spTree>
    <p:extLst>
      <p:ext uri="{BB962C8B-B14F-4D97-AF65-F5344CB8AC3E}">
        <p14:creationId xmlns:p14="http://schemas.microsoft.com/office/powerpoint/2010/main" val="2918550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Line 2"/>
          <p:cNvSpPr>
            <a:spLocks noChangeShapeType="1"/>
          </p:cNvSpPr>
          <p:nvPr/>
        </p:nvSpPr>
        <p:spPr bwMode="auto">
          <a:xfrm>
            <a:off x="2631281" y="2026444"/>
            <a:ext cx="5372100" cy="0"/>
          </a:xfrm>
          <a:prstGeom prst="line">
            <a:avLst/>
          </a:prstGeom>
          <a:noFill/>
          <a:ln w="19050">
            <a:noFill/>
            <a:round/>
            <a:headEnd/>
            <a:tailEnd/>
          </a:ln>
        </p:spPr>
        <p:txBody>
          <a:bodyPr/>
          <a:lstStyle/>
          <a:p>
            <a:endParaRPr lang="en-US" sz="1100">
              <a:latin typeface="Times New Roman" panose="02020603050405020304" pitchFamily="18" charset="0"/>
              <a:cs typeface="Times New Roman" panose="02020603050405020304" pitchFamily="18" charset="0"/>
            </a:endParaRPr>
          </a:p>
        </p:txBody>
      </p:sp>
      <p:sp>
        <p:nvSpPr>
          <p:cNvPr id="3078" name="Rectangle 10"/>
          <p:cNvSpPr>
            <a:spLocks noChangeArrowheads="1"/>
          </p:cNvSpPr>
          <p:nvPr/>
        </p:nvSpPr>
        <p:spPr bwMode="auto">
          <a:xfrm>
            <a:off x="-228600" y="1241391"/>
            <a:ext cx="184731" cy="261610"/>
          </a:xfrm>
          <a:prstGeom prst="rect">
            <a:avLst/>
          </a:prstGeom>
          <a:noFill/>
          <a:ln w="9525">
            <a:noFill/>
            <a:miter lim="800000"/>
            <a:headEnd/>
            <a:tailEnd/>
          </a:ln>
        </p:spPr>
        <p:txBody>
          <a:bodyPr wrap="none" anchor="ctr">
            <a:spAutoFit/>
          </a:bodyPr>
          <a:lstStyle/>
          <a:p>
            <a:endParaRPr lang="en-US" sz="1100">
              <a:latin typeface="Times New Roman" panose="02020603050405020304" pitchFamily="18" charset="0"/>
              <a:cs typeface="Times New Roman" panose="02020603050405020304" pitchFamily="18" charset="0"/>
            </a:endParaRPr>
          </a:p>
        </p:txBody>
      </p:sp>
      <p:sp>
        <p:nvSpPr>
          <p:cNvPr id="11" name="Content Placeholder 2"/>
          <p:cNvSpPr txBox="1">
            <a:spLocks/>
          </p:cNvSpPr>
          <p:nvPr/>
        </p:nvSpPr>
        <p:spPr>
          <a:xfrm>
            <a:off x="381000" y="1239681"/>
            <a:ext cx="8382000" cy="33147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342900" lvl="1" indent="-342900">
              <a:spcAft>
                <a:spcPts val="1350"/>
              </a:spcAft>
              <a:buClr>
                <a:srgbClr val="002060"/>
              </a:buClr>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CJD Screens all Applications </a:t>
            </a:r>
          </a:p>
          <a:p>
            <a:pPr marL="342900" lvl="1" indent="-342900">
              <a:spcAft>
                <a:spcPts val="1350"/>
              </a:spcAft>
              <a:buClr>
                <a:srgbClr val="002060"/>
              </a:buClr>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CJD Batches Applications to COGs</a:t>
            </a:r>
          </a:p>
          <a:p>
            <a:pPr marL="342900" lvl="1" indent="-342900">
              <a:spcAft>
                <a:spcPts val="1350"/>
              </a:spcAft>
              <a:buClr>
                <a:srgbClr val="002060"/>
              </a:buClr>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CJAC Peer/ Merit Review, Scoring, Prioritization</a:t>
            </a:r>
          </a:p>
          <a:p>
            <a:pPr marL="342900" lvl="1" indent="-342900">
              <a:spcAft>
                <a:spcPts val="1350"/>
              </a:spcAft>
              <a:buClr>
                <a:srgbClr val="002060"/>
              </a:buClr>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BOD Approval of Scores</a:t>
            </a:r>
          </a:p>
          <a:p>
            <a:pPr marL="342900" lvl="1" indent="-342900">
              <a:spcAft>
                <a:spcPts val="1350"/>
              </a:spcAft>
              <a:buClr>
                <a:srgbClr val="002060"/>
              </a:buClr>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COG Provides Recommendations to CJD</a:t>
            </a:r>
          </a:p>
          <a:p>
            <a:pPr marL="342900" lvl="1" indent="-342900">
              <a:spcAft>
                <a:spcPts val="1350"/>
              </a:spcAft>
              <a:buClr>
                <a:srgbClr val="002060"/>
              </a:buClr>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CJD Determines Final Awards &amp; Funding</a:t>
            </a:r>
          </a:p>
          <a:p>
            <a:pPr marL="342900" lvl="1" indent="-342900">
              <a:spcAft>
                <a:spcPts val="1350"/>
              </a:spcAft>
              <a:buClr>
                <a:srgbClr val="002060"/>
              </a:buClr>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lvl="1">
              <a:spcAft>
                <a:spcPts val="1350"/>
              </a:spcAft>
              <a:buClr>
                <a:srgbClr val="002060"/>
              </a:buClr>
            </a:pPr>
            <a:endParaRPr lang="en-US" sz="2800" dirty="0">
              <a:latin typeface="Times New Roman" panose="02020603050405020304" pitchFamily="18" charset="0"/>
              <a:cs typeface="Times New Roman" panose="02020603050405020304" pitchFamily="18" charset="0"/>
            </a:endParaRP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3381" y="4248150"/>
            <a:ext cx="967468" cy="685800"/>
          </a:xfrm>
          <a:prstGeom prst="rect">
            <a:avLst/>
          </a:prstGeom>
          <a:noFill/>
          <a:ln>
            <a:noFill/>
          </a:ln>
        </p:spPr>
      </p:pic>
      <p:sp>
        <p:nvSpPr>
          <p:cNvPr id="9" name="Shape 246"/>
          <p:cNvSpPr txBox="1">
            <a:spLocks/>
          </p:cNvSpPr>
          <p:nvPr/>
        </p:nvSpPr>
        <p:spPr>
          <a:xfrm rot="283">
            <a:off x="26832" y="5388"/>
            <a:ext cx="9093063" cy="997263"/>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spcBef>
                <a:spcPts val="0"/>
              </a:spcBef>
            </a:pPr>
            <a:r>
              <a:rPr lang="en" sz="3600" dirty="0">
                <a:solidFill>
                  <a:schemeClr val="bg1"/>
                </a:solidFill>
                <a:latin typeface="Times New Roman" panose="02020603050405020304" pitchFamily="18" charset="0"/>
                <a:cs typeface="Times New Roman" panose="02020603050405020304" pitchFamily="18" charset="0"/>
              </a:rPr>
              <a:t>Process Overview</a:t>
            </a:r>
          </a:p>
        </p:txBody>
      </p:sp>
    </p:spTree>
    <p:extLst>
      <p:ext uri="{BB962C8B-B14F-4D97-AF65-F5344CB8AC3E}">
        <p14:creationId xmlns:p14="http://schemas.microsoft.com/office/powerpoint/2010/main" val="26829411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Line 2"/>
          <p:cNvSpPr>
            <a:spLocks noChangeShapeType="1"/>
          </p:cNvSpPr>
          <p:nvPr/>
        </p:nvSpPr>
        <p:spPr bwMode="auto">
          <a:xfrm>
            <a:off x="2631281" y="2026444"/>
            <a:ext cx="5372100" cy="0"/>
          </a:xfrm>
          <a:prstGeom prst="line">
            <a:avLst/>
          </a:prstGeom>
          <a:noFill/>
          <a:ln w="19050">
            <a:noFill/>
            <a:round/>
            <a:headEnd/>
            <a:tailEnd/>
          </a:ln>
        </p:spPr>
        <p:txBody>
          <a:bodyPr/>
          <a:lstStyle/>
          <a:p>
            <a:endParaRPr lang="en-US" sz="1050">
              <a:latin typeface="Times New Roman" panose="02020603050405020304" pitchFamily="18" charset="0"/>
              <a:cs typeface="Times New Roman" panose="02020603050405020304" pitchFamily="18" charset="0"/>
            </a:endParaRPr>
          </a:p>
        </p:txBody>
      </p:sp>
      <p:sp>
        <p:nvSpPr>
          <p:cNvPr id="3078"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Times New Roman" panose="02020603050405020304" pitchFamily="18" charset="0"/>
              <a:cs typeface="Times New Roman" panose="02020603050405020304" pitchFamily="18" charset="0"/>
            </a:endParaRPr>
          </a:p>
        </p:txBody>
      </p:sp>
      <p:sp>
        <p:nvSpPr>
          <p:cNvPr id="11" name="Content Placeholder 2"/>
          <p:cNvSpPr txBox="1">
            <a:spLocks/>
          </p:cNvSpPr>
          <p:nvPr/>
        </p:nvSpPr>
        <p:spPr>
          <a:xfrm>
            <a:off x="381000" y="1239681"/>
            <a:ext cx="8382000" cy="33147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Agencies requesting Supplies and Direct Operating costs must relate them to day-to-day operation or project.</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Shared costs must be pro-rated</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Rent or lease must include cost per square foot and amount of square feet</a:t>
            </a:r>
          </a:p>
          <a:p>
            <a:pPr lvl="1">
              <a:spcAft>
                <a:spcPts val="1350"/>
              </a:spcAft>
              <a:buClr>
                <a:srgbClr val="002060"/>
              </a:buClr>
            </a:pPr>
            <a:endParaRPr lang="en-US" sz="2400" dirty="0">
              <a:latin typeface="Times New Roman" panose="02020603050405020304" pitchFamily="18" charset="0"/>
              <a:cs typeface="Times New Roman" panose="02020603050405020304" pitchFamily="18" charset="0"/>
            </a:endParaRP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3381" y="4248150"/>
            <a:ext cx="967468" cy="685800"/>
          </a:xfrm>
          <a:prstGeom prst="rect">
            <a:avLst/>
          </a:prstGeom>
          <a:noFill/>
          <a:ln>
            <a:noFill/>
          </a:ln>
        </p:spPr>
      </p:pic>
      <p:sp>
        <p:nvSpPr>
          <p:cNvPr id="9" name="Shape 246"/>
          <p:cNvSpPr txBox="1">
            <a:spLocks/>
          </p:cNvSpPr>
          <p:nvPr/>
        </p:nvSpPr>
        <p:spPr>
          <a:xfrm rot="283">
            <a:off x="26832" y="5388"/>
            <a:ext cx="9093063" cy="997263"/>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spcBef>
                <a:spcPts val="0"/>
              </a:spcBef>
            </a:pPr>
            <a:r>
              <a:rPr lang="en" dirty="0">
                <a:solidFill>
                  <a:schemeClr val="bg1"/>
                </a:solidFill>
                <a:latin typeface="Times New Roman" panose="02020603050405020304" pitchFamily="18" charset="0"/>
                <a:cs typeface="Times New Roman" panose="02020603050405020304" pitchFamily="18" charset="0"/>
              </a:rPr>
              <a:t>Budget Scoring</a:t>
            </a:r>
          </a:p>
        </p:txBody>
      </p:sp>
    </p:spTree>
    <p:extLst>
      <p:ext uri="{BB962C8B-B14F-4D97-AF65-F5344CB8AC3E}">
        <p14:creationId xmlns:p14="http://schemas.microsoft.com/office/powerpoint/2010/main" val="3803500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Line 2"/>
          <p:cNvSpPr>
            <a:spLocks noChangeShapeType="1"/>
          </p:cNvSpPr>
          <p:nvPr/>
        </p:nvSpPr>
        <p:spPr bwMode="auto">
          <a:xfrm>
            <a:off x="2631281" y="2026444"/>
            <a:ext cx="5372100" cy="0"/>
          </a:xfrm>
          <a:prstGeom prst="line">
            <a:avLst/>
          </a:prstGeom>
          <a:noFill/>
          <a:ln w="19050">
            <a:noFill/>
            <a:round/>
            <a:headEnd/>
            <a:tailEnd/>
          </a:ln>
        </p:spPr>
        <p:txBody>
          <a:bodyPr/>
          <a:lstStyle/>
          <a:p>
            <a:endParaRPr lang="en-US" sz="1050">
              <a:latin typeface="Times New Roman" panose="02020603050405020304" pitchFamily="18" charset="0"/>
              <a:cs typeface="Times New Roman" panose="02020603050405020304" pitchFamily="18" charset="0"/>
            </a:endParaRPr>
          </a:p>
        </p:txBody>
      </p:sp>
      <p:sp>
        <p:nvSpPr>
          <p:cNvPr id="3078"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Times New Roman" panose="02020603050405020304" pitchFamily="18" charset="0"/>
              <a:cs typeface="Times New Roman" panose="02020603050405020304" pitchFamily="18" charset="0"/>
            </a:endParaRPr>
          </a:p>
        </p:txBody>
      </p:sp>
      <p:sp>
        <p:nvSpPr>
          <p:cNvPr id="11" name="Content Placeholder 2"/>
          <p:cNvSpPr txBox="1">
            <a:spLocks/>
          </p:cNvSpPr>
          <p:nvPr/>
        </p:nvSpPr>
        <p:spPr>
          <a:xfrm>
            <a:off x="381000" y="1239681"/>
            <a:ext cx="8382000" cy="33147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342900" lvl="1" indent="-342900">
              <a:lnSpc>
                <a:spcPct val="150000"/>
              </a:lnSpc>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Agencies requesting Indirect Costs should ensure the rate is 10% of CJD-funded direct costs and any % over includes a Cost Allocation Plan.</a:t>
            </a:r>
          </a:p>
          <a:p>
            <a:pPr lvl="1">
              <a:spcAft>
                <a:spcPts val="1350"/>
              </a:spcAft>
              <a:buClr>
                <a:srgbClr val="002060"/>
              </a:buClr>
            </a:pPr>
            <a:endParaRPr lang="en-US" sz="2400" dirty="0">
              <a:latin typeface="Times New Roman" panose="02020603050405020304" pitchFamily="18" charset="0"/>
              <a:cs typeface="Times New Roman" panose="02020603050405020304" pitchFamily="18" charset="0"/>
            </a:endParaRP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3381" y="4248150"/>
            <a:ext cx="967468" cy="685800"/>
          </a:xfrm>
          <a:prstGeom prst="rect">
            <a:avLst/>
          </a:prstGeom>
          <a:noFill/>
          <a:ln>
            <a:noFill/>
          </a:ln>
        </p:spPr>
      </p:pic>
      <p:sp>
        <p:nvSpPr>
          <p:cNvPr id="9" name="Shape 246"/>
          <p:cNvSpPr txBox="1">
            <a:spLocks/>
          </p:cNvSpPr>
          <p:nvPr/>
        </p:nvSpPr>
        <p:spPr>
          <a:xfrm rot="283">
            <a:off x="26832" y="5388"/>
            <a:ext cx="9093063" cy="997263"/>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spcBef>
                <a:spcPts val="0"/>
              </a:spcBef>
            </a:pPr>
            <a:r>
              <a:rPr lang="en" dirty="0">
                <a:solidFill>
                  <a:schemeClr val="bg1"/>
                </a:solidFill>
                <a:latin typeface="Times New Roman" panose="02020603050405020304" pitchFamily="18" charset="0"/>
                <a:cs typeface="Times New Roman" panose="02020603050405020304" pitchFamily="18" charset="0"/>
              </a:rPr>
              <a:t>Budget Scoring</a:t>
            </a:r>
          </a:p>
        </p:txBody>
      </p:sp>
    </p:spTree>
    <p:extLst>
      <p:ext uri="{BB962C8B-B14F-4D97-AF65-F5344CB8AC3E}">
        <p14:creationId xmlns:p14="http://schemas.microsoft.com/office/powerpoint/2010/main" val="39745126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Line 2"/>
          <p:cNvSpPr>
            <a:spLocks noChangeShapeType="1"/>
          </p:cNvSpPr>
          <p:nvPr/>
        </p:nvSpPr>
        <p:spPr bwMode="auto">
          <a:xfrm>
            <a:off x="2631281" y="2026444"/>
            <a:ext cx="5372100" cy="0"/>
          </a:xfrm>
          <a:prstGeom prst="line">
            <a:avLst/>
          </a:prstGeom>
          <a:noFill/>
          <a:ln w="19050">
            <a:noFill/>
            <a:round/>
            <a:headEnd/>
            <a:tailEnd/>
          </a:ln>
        </p:spPr>
        <p:txBody>
          <a:bodyPr/>
          <a:lstStyle/>
          <a:p>
            <a:endParaRPr lang="en-US" sz="1050">
              <a:latin typeface="Times New Roman" panose="02020603050405020304" pitchFamily="18" charset="0"/>
              <a:cs typeface="Times New Roman" panose="02020603050405020304" pitchFamily="18" charset="0"/>
            </a:endParaRPr>
          </a:p>
        </p:txBody>
      </p:sp>
      <p:sp>
        <p:nvSpPr>
          <p:cNvPr id="3078"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Times New Roman" panose="02020603050405020304" pitchFamily="18" charset="0"/>
              <a:cs typeface="Times New Roman" panose="02020603050405020304" pitchFamily="18" charset="0"/>
            </a:endParaRPr>
          </a:p>
        </p:txBody>
      </p:sp>
      <p:sp>
        <p:nvSpPr>
          <p:cNvPr id="11" name="Content Placeholder 2"/>
          <p:cNvSpPr txBox="1">
            <a:spLocks/>
          </p:cNvSpPr>
          <p:nvPr/>
        </p:nvSpPr>
        <p:spPr>
          <a:xfrm>
            <a:off x="381000" y="1239681"/>
            <a:ext cx="8382000" cy="33147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Problem is real and documented</a:t>
            </a:r>
          </a:p>
          <a:p>
            <a:pPr lvl="1">
              <a:spcAft>
                <a:spcPts val="1350"/>
              </a:spcAft>
              <a:buClr>
                <a:srgbClr val="002060"/>
              </a:buClr>
            </a:pPr>
            <a:r>
              <a:rPr lang="en-US" sz="24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The Problem Statement should provide what the problem is, while the 	Supporting Data provides recent and relevant data</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Problem is tied to an appropriate Target Group </a:t>
            </a:r>
          </a:p>
          <a:p>
            <a:pPr lvl="1">
              <a:spcAft>
                <a:spcPts val="1350"/>
              </a:spcAft>
              <a:buClr>
                <a:srgbClr val="002060"/>
              </a:buClr>
            </a:pPr>
            <a:r>
              <a:rPr lang="en-US" sz="2000" dirty="0">
                <a:latin typeface="Times New Roman" panose="02020603050405020304" pitchFamily="18" charset="0"/>
                <a:cs typeface="Times New Roman" panose="02020603050405020304" pitchFamily="18" charset="0"/>
              </a:rPr>
              <a:t>	The Target Group shows evidence as to why they experience this 	problem</a:t>
            </a:r>
          </a:p>
          <a:p>
            <a:pPr marL="342900" lvl="1">
              <a:spcAft>
                <a:spcPts val="900"/>
              </a:spcAft>
            </a:pPr>
            <a:r>
              <a:rPr lang="en-US" sz="2400" dirty="0">
                <a:latin typeface="Times New Roman" panose="02020603050405020304" pitchFamily="18" charset="0"/>
                <a:cs typeface="Times New Roman" panose="02020603050405020304" pitchFamily="18" charset="0"/>
              </a:rPr>
              <a:t> </a:t>
            </a: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2469" y="4400550"/>
            <a:ext cx="967468" cy="685800"/>
          </a:xfrm>
          <a:prstGeom prst="rect">
            <a:avLst/>
          </a:prstGeom>
          <a:noFill/>
          <a:ln>
            <a:noFill/>
          </a:ln>
        </p:spPr>
      </p:pic>
      <p:sp>
        <p:nvSpPr>
          <p:cNvPr id="9" name="Shape 246"/>
          <p:cNvSpPr txBox="1">
            <a:spLocks/>
          </p:cNvSpPr>
          <p:nvPr/>
        </p:nvSpPr>
        <p:spPr>
          <a:xfrm rot="283">
            <a:off x="26832" y="5388"/>
            <a:ext cx="9093063" cy="997263"/>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spcBef>
                <a:spcPts val="0"/>
              </a:spcBef>
            </a:pPr>
            <a:r>
              <a:rPr lang="en-US" dirty="0">
                <a:solidFill>
                  <a:schemeClr val="bg1"/>
                </a:solidFill>
                <a:latin typeface="Times New Roman" panose="02020603050405020304" pitchFamily="18" charset="0"/>
                <a:cs typeface="Times New Roman" panose="02020603050405020304" pitchFamily="18" charset="0"/>
              </a:rPr>
              <a:t>Review &amp; Scoring</a:t>
            </a:r>
          </a:p>
          <a:p>
            <a:pPr algn="ctr">
              <a:spcBef>
                <a:spcPts val="0"/>
              </a:spcBef>
            </a:pPr>
            <a:r>
              <a:rPr lang="en" dirty="0">
                <a:solidFill>
                  <a:schemeClr val="bg1"/>
                </a:solidFill>
                <a:latin typeface="Times New Roman" panose="02020603050405020304" pitchFamily="18" charset="0"/>
                <a:cs typeface="Times New Roman" panose="02020603050405020304" pitchFamily="18" charset="0"/>
              </a:rPr>
              <a:t>Problem</a:t>
            </a:r>
          </a:p>
        </p:txBody>
      </p:sp>
    </p:spTree>
    <p:extLst>
      <p:ext uri="{BB962C8B-B14F-4D97-AF65-F5344CB8AC3E}">
        <p14:creationId xmlns:p14="http://schemas.microsoft.com/office/powerpoint/2010/main" val="34249766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Line 2"/>
          <p:cNvSpPr>
            <a:spLocks noChangeShapeType="1"/>
          </p:cNvSpPr>
          <p:nvPr/>
        </p:nvSpPr>
        <p:spPr bwMode="auto">
          <a:xfrm>
            <a:off x="2631281" y="2026444"/>
            <a:ext cx="5372100" cy="0"/>
          </a:xfrm>
          <a:prstGeom prst="line">
            <a:avLst/>
          </a:prstGeom>
          <a:noFill/>
          <a:ln w="19050">
            <a:noFill/>
            <a:round/>
            <a:headEnd/>
            <a:tailEnd/>
          </a:ln>
        </p:spPr>
        <p:txBody>
          <a:bodyPr/>
          <a:lstStyle/>
          <a:p>
            <a:endParaRPr lang="en-US" sz="1050">
              <a:latin typeface="Times New Roman" panose="02020603050405020304" pitchFamily="18" charset="0"/>
              <a:cs typeface="Times New Roman" panose="02020603050405020304" pitchFamily="18" charset="0"/>
            </a:endParaRPr>
          </a:p>
        </p:txBody>
      </p:sp>
      <p:sp>
        <p:nvSpPr>
          <p:cNvPr id="3078"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Times New Roman" panose="02020603050405020304" pitchFamily="18" charset="0"/>
              <a:cs typeface="Times New Roman" panose="02020603050405020304" pitchFamily="18" charset="0"/>
            </a:endParaRPr>
          </a:p>
        </p:txBody>
      </p:sp>
      <p:sp>
        <p:nvSpPr>
          <p:cNvPr id="11" name="Content Placeholder 2"/>
          <p:cNvSpPr txBox="1">
            <a:spLocks/>
          </p:cNvSpPr>
          <p:nvPr/>
        </p:nvSpPr>
        <p:spPr>
          <a:xfrm>
            <a:off x="381000" y="1239681"/>
            <a:ext cx="8382000" cy="33147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Approach is sound and clearly addresses the problem</a:t>
            </a:r>
          </a:p>
          <a:p>
            <a:pPr lvl="1">
              <a:spcAft>
                <a:spcPts val="1350"/>
              </a:spcAft>
              <a:buClr>
                <a:srgbClr val="002060"/>
              </a:buClr>
            </a:pPr>
            <a:r>
              <a:rPr lang="en-US" sz="2000" dirty="0">
                <a:latin typeface="Times New Roman" panose="02020603050405020304" pitchFamily="18" charset="0"/>
                <a:cs typeface="Times New Roman" panose="02020603050405020304" pitchFamily="18" charset="0"/>
              </a:rPr>
              <a:t>	The Project Approach &amp; Activities provide the project activities   	and Evidence-Based Practices provides supportive data</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Activities and percentages are correctly identified and clearly described</a:t>
            </a:r>
          </a:p>
          <a:p>
            <a:pPr lvl="1">
              <a:spcAft>
                <a:spcPts val="1350"/>
              </a:spcAft>
              <a:buClr>
                <a:srgbClr val="002060"/>
              </a:buClr>
            </a:pPr>
            <a:r>
              <a:rPr lang="en-US" sz="2000" dirty="0">
                <a:latin typeface="Times New Roman" panose="02020603050405020304" pitchFamily="18" charset="0"/>
                <a:cs typeface="Times New Roman" panose="02020603050405020304" pitchFamily="18" charset="0"/>
              </a:rPr>
              <a:t>	The Project Activities Information matches the narrative and provides a 	description and percentage of project activities</a:t>
            </a:r>
            <a:endParaRPr lang="en-US" sz="2400" dirty="0">
              <a:latin typeface="Times New Roman" panose="02020603050405020304" pitchFamily="18" charset="0"/>
              <a:cs typeface="Times New Roman" panose="02020603050405020304" pitchFamily="18" charset="0"/>
            </a:endParaRP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2469" y="4400550"/>
            <a:ext cx="967468" cy="685800"/>
          </a:xfrm>
          <a:prstGeom prst="rect">
            <a:avLst/>
          </a:prstGeom>
          <a:noFill/>
          <a:ln>
            <a:noFill/>
          </a:ln>
        </p:spPr>
      </p:pic>
      <p:sp>
        <p:nvSpPr>
          <p:cNvPr id="9" name="Shape 246"/>
          <p:cNvSpPr txBox="1">
            <a:spLocks/>
          </p:cNvSpPr>
          <p:nvPr/>
        </p:nvSpPr>
        <p:spPr>
          <a:xfrm rot="283">
            <a:off x="26832" y="5388"/>
            <a:ext cx="9093063" cy="997263"/>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spcBef>
                <a:spcPts val="0"/>
              </a:spcBef>
            </a:pPr>
            <a:r>
              <a:rPr lang="en-US" dirty="0">
                <a:solidFill>
                  <a:schemeClr val="bg1"/>
                </a:solidFill>
                <a:latin typeface="Times New Roman" panose="02020603050405020304" pitchFamily="18" charset="0"/>
                <a:cs typeface="Times New Roman" panose="02020603050405020304" pitchFamily="18" charset="0"/>
              </a:rPr>
              <a:t>Review &amp; Scoring</a:t>
            </a:r>
          </a:p>
          <a:p>
            <a:pPr algn="ctr">
              <a:spcBef>
                <a:spcPts val="0"/>
              </a:spcBef>
            </a:pPr>
            <a:r>
              <a:rPr lang="en" dirty="0">
                <a:solidFill>
                  <a:schemeClr val="bg1"/>
                </a:solidFill>
                <a:latin typeface="Times New Roman" panose="02020603050405020304" pitchFamily="18" charset="0"/>
                <a:cs typeface="Times New Roman" panose="02020603050405020304" pitchFamily="18" charset="0"/>
              </a:rPr>
              <a:t>Activities</a:t>
            </a:r>
          </a:p>
        </p:txBody>
      </p:sp>
    </p:spTree>
    <p:extLst>
      <p:ext uri="{BB962C8B-B14F-4D97-AF65-F5344CB8AC3E}">
        <p14:creationId xmlns:p14="http://schemas.microsoft.com/office/powerpoint/2010/main" val="33512525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Line 2"/>
          <p:cNvSpPr>
            <a:spLocks noChangeShapeType="1"/>
          </p:cNvSpPr>
          <p:nvPr/>
        </p:nvSpPr>
        <p:spPr bwMode="auto">
          <a:xfrm>
            <a:off x="2631281" y="2026444"/>
            <a:ext cx="5372100" cy="0"/>
          </a:xfrm>
          <a:prstGeom prst="line">
            <a:avLst/>
          </a:prstGeom>
          <a:noFill/>
          <a:ln w="19050">
            <a:noFill/>
            <a:round/>
            <a:headEnd/>
            <a:tailEnd/>
          </a:ln>
        </p:spPr>
        <p:txBody>
          <a:bodyPr/>
          <a:lstStyle/>
          <a:p>
            <a:endParaRPr lang="en-US" sz="1050">
              <a:latin typeface="Times New Roman" panose="02020603050405020304" pitchFamily="18" charset="0"/>
              <a:cs typeface="Times New Roman" panose="02020603050405020304" pitchFamily="18" charset="0"/>
            </a:endParaRPr>
          </a:p>
        </p:txBody>
      </p:sp>
      <p:sp>
        <p:nvSpPr>
          <p:cNvPr id="3078"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Times New Roman" panose="02020603050405020304" pitchFamily="18" charset="0"/>
              <a:cs typeface="Times New Roman" panose="02020603050405020304" pitchFamily="18" charset="0"/>
            </a:endParaRPr>
          </a:p>
        </p:txBody>
      </p:sp>
      <p:sp>
        <p:nvSpPr>
          <p:cNvPr id="11" name="Content Placeholder 2"/>
          <p:cNvSpPr txBox="1">
            <a:spLocks/>
          </p:cNvSpPr>
          <p:nvPr/>
        </p:nvSpPr>
        <p:spPr>
          <a:xfrm>
            <a:off x="381000" y="1239681"/>
            <a:ext cx="8382000" cy="33147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Agency is positively documented providing services/ work</a:t>
            </a:r>
          </a:p>
          <a:p>
            <a:pPr lvl="1">
              <a:spcAft>
                <a:spcPts val="1350"/>
              </a:spcAft>
              <a:buClr>
                <a:srgbClr val="002060"/>
              </a:buClr>
            </a:pPr>
            <a:r>
              <a:rPr lang="en-US" sz="2000" dirty="0">
                <a:latin typeface="Times New Roman" panose="02020603050405020304" pitchFamily="18" charset="0"/>
                <a:cs typeface="Times New Roman" panose="02020603050405020304" pitchFamily="18" charset="0"/>
              </a:rPr>
              <a:t>	The Capacity and Capabilities provides evidence of the agency’s 	time of working in this field. </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Agency demonstrated they are capable and qualified</a:t>
            </a:r>
          </a:p>
          <a:p>
            <a:pPr lvl="1">
              <a:spcAft>
                <a:spcPts val="1350"/>
              </a:spcAft>
              <a:buClr>
                <a:srgbClr val="002060"/>
              </a:buClr>
            </a:pPr>
            <a:r>
              <a:rPr lang="en-US" sz="2000" dirty="0">
                <a:latin typeface="Times New Roman" panose="02020603050405020304" pitchFamily="18" charset="0"/>
                <a:cs typeface="Times New Roman" panose="02020603050405020304" pitchFamily="18" charset="0"/>
              </a:rPr>
              <a:t>	The Capacity and Capabilities provides evidence of capabilities, 	qualifications of staff, and collaborations</a:t>
            </a:r>
            <a:endParaRPr lang="en-US" sz="2400" dirty="0">
              <a:latin typeface="Times New Roman" panose="02020603050405020304" pitchFamily="18" charset="0"/>
              <a:cs typeface="Times New Roman" panose="02020603050405020304" pitchFamily="18" charset="0"/>
            </a:endParaRP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2469" y="4400550"/>
            <a:ext cx="967468" cy="685800"/>
          </a:xfrm>
          <a:prstGeom prst="rect">
            <a:avLst/>
          </a:prstGeom>
          <a:noFill/>
          <a:ln>
            <a:noFill/>
          </a:ln>
        </p:spPr>
      </p:pic>
      <p:sp>
        <p:nvSpPr>
          <p:cNvPr id="9" name="Shape 246"/>
          <p:cNvSpPr txBox="1">
            <a:spLocks/>
          </p:cNvSpPr>
          <p:nvPr/>
        </p:nvSpPr>
        <p:spPr>
          <a:xfrm rot="283">
            <a:off x="26832" y="5388"/>
            <a:ext cx="9093063" cy="997263"/>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spcBef>
                <a:spcPts val="0"/>
              </a:spcBef>
            </a:pPr>
            <a:r>
              <a:rPr lang="en-US" dirty="0">
                <a:solidFill>
                  <a:schemeClr val="bg1"/>
                </a:solidFill>
                <a:latin typeface="Times New Roman" panose="02020603050405020304" pitchFamily="18" charset="0"/>
                <a:cs typeface="Times New Roman" panose="02020603050405020304" pitchFamily="18" charset="0"/>
              </a:rPr>
              <a:t>Review &amp; Scoring</a:t>
            </a:r>
          </a:p>
          <a:p>
            <a:pPr algn="ctr">
              <a:spcBef>
                <a:spcPts val="0"/>
              </a:spcBef>
            </a:pPr>
            <a:r>
              <a:rPr lang="en" dirty="0">
                <a:solidFill>
                  <a:schemeClr val="bg1"/>
                </a:solidFill>
                <a:latin typeface="Times New Roman" panose="02020603050405020304" pitchFamily="18" charset="0"/>
                <a:cs typeface="Times New Roman" panose="02020603050405020304" pitchFamily="18" charset="0"/>
              </a:rPr>
              <a:t>Capacity and Capabilities</a:t>
            </a:r>
          </a:p>
        </p:txBody>
      </p:sp>
    </p:spTree>
    <p:extLst>
      <p:ext uri="{BB962C8B-B14F-4D97-AF65-F5344CB8AC3E}">
        <p14:creationId xmlns:p14="http://schemas.microsoft.com/office/powerpoint/2010/main" val="36635599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Line 2"/>
          <p:cNvSpPr>
            <a:spLocks noChangeShapeType="1"/>
          </p:cNvSpPr>
          <p:nvPr/>
        </p:nvSpPr>
        <p:spPr bwMode="auto">
          <a:xfrm>
            <a:off x="2631281" y="2026444"/>
            <a:ext cx="5372100" cy="0"/>
          </a:xfrm>
          <a:prstGeom prst="line">
            <a:avLst/>
          </a:prstGeom>
          <a:noFill/>
          <a:ln w="19050">
            <a:noFill/>
            <a:round/>
            <a:headEnd/>
            <a:tailEnd/>
          </a:ln>
        </p:spPr>
        <p:txBody>
          <a:bodyPr/>
          <a:lstStyle/>
          <a:p>
            <a:endParaRPr lang="en-US" sz="1050">
              <a:latin typeface="Times New Roman" panose="02020603050405020304" pitchFamily="18" charset="0"/>
              <a:cs typeface="Times New Roman" panose="02020603050405020304" pitchFamily="18" charset="0"/>
            </a:endParaRPr>
          </a:p>
        </p:txBody>
      </p:sp>
      <p:sp>
        <p:nvSpPr>
          <p:cNvPr id="3078"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Times New Roman" panose="02020603050405020304" pitchFamily="18" charset="0"/>
              <a:cs typeface="Times New Roman" panose="02020603050405020304" pitchFamily="18" charset="0"/>
            </a:endParaRPr>
          </a:p>
        </p:txBody>
      </p:sp>
      <p:sp>
        <p:nvSpPr>
          <p:cNvPr id="11" name="Content Placeholder 2"/>
          <p:cNvSpPr txBox="1">
            <a:spLocks/>
          </p:cNvSpPr>
          <p:nvPr/>
        </p:nvSpPr>
        <p:spPr>
          <a:xfrm>
            <a:off x="381000" y="1239681"/>
            <a:ext cx="8382000" cy="33147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Agency has a clear plan to generate, collect, and assess output and outcome measures</a:t>
            </a:r>
          </a:p>
          <a:p>
            <a:pPr lvl="1">
              <a:spcAft>
                <a:spcPts val="1350"/>
              </a:spcAft>
              <a:buClr>
                <a:srgbClr val="002060"/>
              </a:buClr>
            </a:pPr>
            <a:r>
              <a:rPr lang="en-US" sz="2000" dirty="0">
                <a:latin typeface="Times New Roman" panose="02020603050405020304" pitchFamily="18" charset="0"/>
                <a:cs typeface="Times New Roman" panose="02020603050405020304" pitchFamily="18" charset="0"/>
              </a:rPr>
              <a:t>	The Performance management provides details of how the project will 	generate, collect, and assess measures while the Measures Information 	provides the amount of output/ outcome measures</a:t>
            </a: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2469" y="4400550"/>
            <a:ext cx="967468" cy="685800"/>
          </a:xfrm>
          <a:prstGeom prst="rect">
            <a:avLst/>
          </a:prstGeom>
          <a:noFill/>
          <a:ln>
            <a:noFill/>
          </a:ln>
        </p:spPr>
      </p:pic>
      <p:sp>
        <p:nvSpPr>
          <p:cNvPr id="9" name="Shape 246"/>
          <p:cNvSpPr txBox="1">
            <a:spLocks/>
          </p:cNvSpPr>
          <p:nvPr/>
        </p:nvSpPr>
        <p:spPr>
          <a:xfrm rot="283">
            <a:off x="26832" y="5388"/>
            <a:ext cx="9093063" cy="997263"/>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spcBef>
                <a:spcPts val="0"/>
              </a:spcBef>
            </a:pPr>
            <a:r>
              <a:rPr lang="en-US" dirty="0">
                <a:solidFill>
                  <a:schemeClr val="bg1"/>
                </a:solidFill>
                <a:latin typeface="Times New Roman" panose="02020603050405020304" pitchFamily="18" charset="0"/>
                <a:cs typeface="Times New Roman" panose="02020603050405020304" pitchFamily="18" charset="0"/>
              </a:rPr>
              <a:t>Review &amp; Scoring</a:t>
            </a:r>
          </a:p>
          <a:p>
            <a:pPr algn="ctr">
              <a:spcBef>
                <a:spcPts val="0"/>
              </a:spcBef>
            </a:pPr>
            <a:r>
              <a:rPr lang="en" dirty="0">
                <a:solidFill>
                  <a:schemeClr val="bg1"/>
                </a:solidFill>
                <a:latin typeface="Times New Roman" panose="02020603050405020304" pitchFamily="18" charset="0"/>
                <a:cs typeface="Times New Roman" panose="02020603050405020304" pitchFamily="18" charset="0"/>
              </a:rPr>
              <a:t>Measures</a:t>
            </a:r>
          </a:p>
        </p:txBody>
      </p:sp>
    </p:spTree>
    <p:extLst>
      <p:ext uri="{BB962C8B-B14F-4D97-AF65-F5344CB8AC3E}">
        <p14:creationId xmlns:p14="http://schemas.microsoft.com/office/powerpoint/2010/main" val="1323437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Calibri" pitchFamily="34" charset="0"/>
            </a:endParaRPr>
          </a:p>
        </p:txBody>
      </p:sp>
      <p:sp>
        <p:nvSpPr>
          <p:cNvPr id="5" name="Rectangle 2"/>
          <p:cNvSpPr txBox="1">
            <a:spLocks noChangeArrowheads="1"/>
          </p:cNvSpPr>
          <p:nvPr/>
        </p:nvSpPr>
        <p:spPr>
          <a:xfrm>
            <a:off x="1485900" y="214313"/>
            <a:ext cx="6372225" cy="857250"/>
          </a:xfrm>
          <a:prstGeom prst="rect">
            <a:avLst/>
          </a:prstGeom>
        </p:spPr>
        <p:txBody>
          <a:bodyPr anchor="ctr"/>
          <a:lstStyle/>
          <a:p>
            <a:pPr>
              <a:defRPr/>
            </a:pPr>
            <a:r>
              <a:rPr lang="en-US" sz="2100" dirty="0">
                <a:solidFill>
                  <a:srgbClr val="FFFFFF"/>
                </a:solidFill>
                <a:latin typeface="Verdana" pitchFamily="34" charset="0"/>
                <a:ea typeface="+mj-ea"/>
                <a:cs typeface="+mj-cs"/>
              </a:rPr>
              <a:t>Why I JOINED AACOG</a:t>
            </a:r>
          </a:p>
        </p:txBody>
      </p:sp>
      <p:sp>
        <p:nvSpPr>
          <p:cNvPr id="6" name="Rectangle 3"/>
          <p:cNvSpPr txBox="1">
            <a:spLocks noChangeArrowheads="1"/>
          </p:cNvSpPr>
          <p:nvPr/>
        </p:nvSpPr>
        <p:spPr>
          <a:xfrm>
            <a:off x="1485900" y="1086857"/>
            <a:ext cx="6172200" cy="3600450"/>
          </a:xfrm>
          <a:prstGeom prst="rect">
            <a:avLst/>
          </a:prstGeom>
        </p:spPr>
        <p:txBody>
          <a:bodyPr/>
          <a:lstStyle/>
          <a:p>
            <a:pPr marL="314325" indent="-314325">
              <a:lnSpc>
                <a:spcPct val="90000"/>
              </a:lnSpc>
              <a:spcBef>
                <a:spcPct val="40000"/>
              </a:spcBef>
              <a:spcAft>
                <a:spcPts val="450"/>
              </a:spcAft>
              <a:buClr>
                <a:srgbClr val="02565A"/>
              </a:buClr>
              <a:buFont typeface="Arial" pitchFamily="34" charset="0"/>
              <a:buChar char="•"/>
              <a:defRPr/>
            </a:pPr>
            <a:endParaRPr lang="en-US" sz="1800" dirty="0">
              <a:cs typeface="Arial" panose="020B0604020202020204" pitchFamily="34" charset="0"/>
            </a:endParaRP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4248150"/>
            <a:ext cx="967468" cy="685800"/>
          </a:xfrm>
          <a:prstGeom prst="rect">
            <a:avLst/>
          </a:prstGeom>
          <a:noFill/>
          <a:ln>
            <a:noFill/>
          </a:ln>
        </p:spPr>
      </p:pic>
      <p:sp>
        <p:nvSpPr>
          <p:cNvPr id="7" name="Shape 220"/>
          <p:cNvSpPr txBox="1">
            <a:spLocks/>
          </p:cNvSpPr>
          <p:nvPr/>
        </p:nvSpPr>
        <p:spPr>
          <a:xfrm rot="187">
            <a:off x="68" y="1245486"/>
            <a:ext cx="9143936" cy="2514596"/>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spcAft>
                <a:spcPts val="450"/>
              </a:spcAft>
            </a:pPr>
            <a:r>
              <a:rPr lang="en-US" sz="4000" b="1" dirty="0">
                <a:solidFill>
                  <a:schemeClr val="bg1"/>
                </a:solidFill>
                <a:latin typeface="Times New Roman" panose="02020603050405020304" pitchFamily="18" charset="0"/>
                <a:cs typeface="Times New Roman" panose="02020603050405020304" pitchFamily="18" charset="0"/>
              </a:rPr>
              <a:t>CJD General Eligibility </a:t>
            </a:r>
          </a:p>
        </p:txBody>
      </p:sp>
      <p:sp>
        <p:nvSpPr>
          <p:cNvPr id="10" name="Content Placeholder 2"/>
          <p:cNvSpPr txBox="1">
            <a:spLocks/>
          </p:cNvSpPr>
          <p:nvPr/>
        </p:nvSpPr>
        <p:spPr>
          <a:xfrm>
            <a:off x="701498" y="1833582"/>
            <a:ext cx="6457950" cy="1750494"/>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spcAft>
                <a:spcPts val="450"/>
              </a:spcAft>
            </a:pPr>
            <a:endParaRPr lang="en-US" sz="7200" dirty="0"/>
          </a:p>
        </p:txBody>
      </p:sp>
    </p:spTree>
    <p:extLst>
      <p:ext uri="{BB962C8B-B14F-4D97-AF65-F5344CB8AC3E}">
        <p14:creationId xmlns:p14="http://schemas.microsoft.com/office/powerpoint/2010/main" val="6745204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Line 2"/>
          <p:cNvSpPr>
            <a:spLocks noChangeShapeType="1"/>
          </p:cNvSpPr>
          <p:nvPr/>
        </p:nvSpPr>
        <p:spPr bwMode="auto">
          <a:xfrm>
            <a:off x="2631281" y="2026444"/>
            <a:ext cx="5372100" cy="0"/>
          </a:xfrm>
          <a:prstGeom prst="line">
            <a:avLst/>
          </a:prstGeom>
          <a:noFill/>
          <a:ln w="19050">
            <a:noFill/>
            <a:round/>
            <a:headEnd/>
            <a:tailEnd/>
          </a:ln>
        </p:spPr>
        <p:txBody>
          <a:bodyPr/>
          <a:lstStyle/>
          <a:p>
            <a:endParaRPr lang="en-US" sz="1050">
              <a:latin typeface="Times New Roman" panose="02020603050405020304" pitchFamily="18" charset="0"/>
              <a:cs typeface="Times New Roman" panose="02020603050405020304" pitchFamily="18" charset="0"/>
            </a:endParaRPr>
          </a:p>
        </p:txBody>
      </p:sp>
      <p:sp>
        <p:nvSpPr>
          <p:cNvPr id="3078"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Times New Roman" panose="02020603050405020304" pitchFamily="18" charset="0"/>
              <a:cs typeface="Times New Roman" panose="02020603050405020304" pitchFamily="18" charset="0"/>
            </a:endParaRPr>
          </a:p>
        </p:txBody>
      </p:sp>
      <p:sp>
        <p:nvSpPr>
          <p:cNvPr id="11" name="Content Placeholder 2"/>
          <p:cNvSpPr txBox="1">
            <a:spLocks/>
          </p:cNvSpPr>
          <p:nvPr/>
        </p:nvSpPr>
        <p:spPr>
          <a:xfrm>
            <a:off x="381000" y="1239681"/>
            <a:ext cx="8382000" cy="33147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lvl="1">
              <a:lnSpc>
                <a:spcPct val="150000"/>
              </a:lnSpc>
              <a:spcAft>
                <a:spcPts val="1350"/>
              </a:spcAft>
              <a:buClr>
                <a:srgbClr val="002060"/>
              </a:buClr>
            </a:pPr>
            <a:r>
              <a:rPr lang="en-US" sz="2400" dirty="0">
                <a:latin typeface="Times New Roman" panose="02020603050405020304" pitchFamily="18" charset="0"/>
                <a:cs typeface="Times New Roman" panose="02020603050405020304" pitchFamily="18" charset="0"/>
              </a:rPr>
              <a:t>Grantees must comply with standards applicable to this fund source cited in the Texas Grant Management Standards (</a:t>
            </a:r>
            <a:r>
              <a:rPr lang="en-US" sz="2400" dirty="0" err="1">
                <a:latin typeface="Times New Roman" panose="02020603050405020304" pitchFamily="18" charset="0"/>
                <a:cs typeface="Times New Roman" panose="02020603050405020304" pitchFamily="18" charset="0"/>
              </a:rPr>
              <a:t>TxGMS</a:t>
            </a:r>
            <a:r>
              <a:rPr lang="en-US" sz="2400" dirty="0">
                <a:latin typeface="Times New Roman" panose="02020603050405020304" pitchFamily="18" charset="0"/>
                <a:cs typeface="Times New Roman" panose="02020603050405020304" pitchFamily="18" charset="0"/>
              </a:rPr>
              <a:t>), Federal Uniform Grant Guidance, and all statutes, requirements, and guidelines applicable to this funding. </a:t>
            </a: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3381" y="4248150"/>
            <a:ext cx="967468" cy="685800"/>
          </a:xfrm>
          <a:prstGeom prst="rect">
            <a:avLst/>
          </a:prstGeom>
          <a:noFill/>
          <a:ln>
            <a:noFill/>
          </a:ln>
        </p:spPr>
      </p:pic>
      <p:sp>
        <p:nvSpPr>
          <p:cNvPr id="9" name="Shape 246"/>
          <p:cNvSpPr txBox="1">
            <a:spLocks/>
          </p:cNvSpPr>
          <p:nvPr/>
        </p:nvSpPr>
        <p:spPr>
          <a:xfrm rot="283">
            <a:off x="26832" y="5388"/>
            <a:ext cx="9093063" cy="997263"/>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spcBef>
                <a:spcPts val="0"/>
              </a:spcBef>
            </a:pPr>
            <a:r>
              <a:rPr lang="en" dirty="0">
                <a:solidFill>
                  <a:schemeClr val="bg1"/>
                </a:solidFill>
                <a:latin typeface="Times New Roman" panose="02020603050405020304" pitchFamily="18" charset="0"/>
                <a:cs typeface="Times New Roman" panose="02020603050405020304" pitchFamily="18" charset="0"/>
              </a:rPr>
              <a:t>Standards</a:t>
            </a:r>
          </a:p>
        </p:txBody>
      </p:sp>
    </p:spTree>
    <p:extLst>
      <p:ext uri="{BB962C8B-B14F-4D97-AF65-F5344CB8AC3E}">
        <p14:creationId xmlns:p14="http://schemas.microsoft.com/office/powerpoint/2010/main" val="22269463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Line 2"/>
          <p:cNvSpPr>
            <a:spLocks noChangeShapeType="1"/>
          </p:cNvSpPr>
          <p:nvPr/>
        </p:nvSpPr>
        <p:spPr bwMode="auto">
          <a:xfrm>
            <a:off x="2631281" y="2026444"/>
            <a:ext cx="5372100" cy="0"/>
          </a:xfrm>
          <a:prstGeom prst="line">
            <a:avLst/>
          </a:prstGeom>
          <a:noFill/>
          <a:ln w="19050">
            <a:noFill/>
            <a:round/>
            <a:headEnd/>
            <a:tailEnd/>
          </a:ln>
        </p:spPr>
        <p:txBody>
          <a:bodyPr/>
          <a:lstStyle/>
          <a:p>
            <a:endParaRPr lang="en-US" sz="1050">
              <a:latin typeface="Times New Roman" panose="02020603050405020304" pitchFamily="18" charset="0"/>
              <a:cs typeface="Times New Roman" panose="02020603050405020304" pitchFamily="18" charset="0"/>
            </a:endParaRPr>
          </a:p>
        </p:txBody>
      </p:sp>
      <p:sp>
        <p:nvSpPr>
          <p:cNvPr id="3078"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Times New Roman" panose="02020603050405020304" pitchFamily="18" charset="0"/>
              <a:cs typeface="Times New Roman" panose="02020603050405020304" pitchFamily="18" charset="0"/>
            </a:endParaRPr>
          </a:p>
        </p:txBody>
      </p:sp>
      <p:sp>
        <p:nvSpPr>
          <p:cNvPr id="11" name="Content Placeholder 2"/>
          <p:cNvSpPr txBox="1">
            <a:spLocks/>
          </p:cNvSpPr>
          <p:nvPr/>
        </p:nvSpPr>
        <p:spPr>
          <a:xfrm>
            <a:off x="381000" y="1239681"/>
            <a:ext cx="8382000" cy="33147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 a county with 90% average or above on dispositions</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Report at least 90% of convictions within 5 business days</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LE-Current on reporting Part I violent crime data to DPS</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LE-Implement and report crime statistics data using requirements of NIBRS</a:t>
            </a: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3381" y="4248150"/>
            <a:ext cx="967468" cy="685800"/>
          </a:xfrm>
          <a:prstGeom prst="rect">
            <a:avLst/>
          </a:prstGeom>
          <a:noFill/>
          <a:ln>
            <a:noFill/>
          </a:ln>
        </p:spPr>
      </p:pic>
      <p:sp>
        <p:nvSpPr>
          <p:cNvPr id="9" name="Shape 246"/>
          <p:cNvSpPr txBox="1">
            <a:spLocks/>
          </p:cNvSpPr>
          <p:nvPr/>
        </p:nvSpPr>
        <p:spPr>
          <a:xfrm rot="283">
            <a:off x="26832" y="5388"/>
            <a:ext cx="9093063" cy="997263"/>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spcBef>
                <a:spcPts val="0"/>
              </a:spcBef>
            </a:pPr>
            <a:r>
              <a:rPr lang="en" dirty="0">
                <a:solidFill>
                  <a:schemeClr val="bg1"/>
                </a:solidFill>
                <a:latin typeface="Times New Roman" panose="02020603050405020304" pitchFamily="18" charset="0"/>
                <a:cs typeface="Times New Roman" panose="02020603050405020304" pitchFamily="18" charset="0"/>
              </a:rPr>
              <a:t>Eligibility Requirements</a:t>
            </a:r>
          </a:p>
        </p:txBody>
      </p:sp>
    </p:spTree>
    <p:extLst>
      <p:ext uri="{BB962C8B-B14F-4D97-AF65-F5344CB8AC3E}">
        <p14:creationId xmlns:p14="http://schemas.microsoft.com/office/powerpoint/2010/main" val="31331942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Line 2"/>
          <p:cNvSpPr>
            <a:spLocks noChangeShapeType="1"/>
          </p:cNvSpPr>
          <p:nvPr/>
        </p:nvSpPr>
        <p:spPr bwMode="auto">
          <a:xfrm>
            <a:off x="2631281" y="2026444"/>
            <a:ext cx="5372100" cy="0"/>
          </a:xfrm>
          <a:prstGeom prst="line">
            <a:avLst/>
          </a:prstGeom>
          <a:noFill/>
          <a:ln w="19050">
            <a:noFill/>
            <a:round/>
            <a:headEnd/>
            <a:tailEnd/>
          </a:ln>
        </p:spPr>
        <p:txBody>
          <a:bodyPr/>
          <a:lstStyle/>
          <a:p>
            <a:endParaRPr lang="en-US" sz="1050">
              <a:latin typeface="Times New Roman" panose="02020603050405020304" pitchFamily="18" charset="0"/>
              <a:cs typeface="Times New Roman" panose="02020603050405020304" pitchFamily="18" charset="0"/>
            </a:endParaRPr>
          </a:p>
        </p:txBody>
      </p:sp>
      <p:sp>
        <p:nvSpPr>
          <p:cNvPr id="3078"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Times New Roman" panose="02020603050405020304" pitchFamily="18" charset="0"/>
              <a:cs typeface="Times New Roman" panose="02020603050405020304" pitchFamily="18" charset="0"/>
            </a:endParaRPr>
          </a:p>
        </p:txBody>
      </p:sp>
      <p:sp>
        <p:nvSpPr>
          <p:cNvPr id="11" name="Content Placeholder 2"/>
          <p:cNvSpPr txBox="1">
            <a:spLocks/>
          </p:cNvSpPr>
          <p:nvPr/>
        </p:nvSpPr>
        <p:spPr>
          <a:xfrm>
            <a:off x="381000" y="1239681"/>
            <a:ext cx="8382000" cy="33147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Government and education LE agencies must comply the programs and procedures utilized by DHS </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Must have a SAM (formerly DUNS) number assigned to agency</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Registered in the federal SAM database</a:t>
            </a:r>
          </a:p>
          <a:p>
            <a:pPr lvl="1">
              <a:spcAft>
                <a:spcPts val="1350"/>
              </a:spcAft>
              <a:buClr>
                <a:srgbClr val="002060"/>
              </a:buClr>
            </a:pPr>
            <a:endParaRPr lang="en-US" sz="2400" dirty="0">
              <a:latin typeface="Times New Roman" panose="02020603050405020304" pitchFamily="18" charset="0"/>
              <a:cs typeface="Times New Roman" panose="02020603050405020304" pitchFamily="18" charset="0"/>
            </a:endParaRPr>
          </a:p>
          <a:p>
            <a:pPr lvl="1">
              <a:spcAft>
                <a:spcPts val="1350"/>
              </a:spcAft>
              <a:buClr>
                <a:srgbClr val="002060"/>
              </a:buClr>
            </a:pPr>
            <a:r>
              <a:rPr lang="en-US" sz="2400" i="1" dirty="0">
                <a:latin typeface="Times New Roman" panose="02020603050405020304" pitchFamily="18" charset="0"/>
                <a:cs typeface="Times New Roman" panose="02020603050405020304" pitchFamily="18" charset="0"/>
              </a:rPr>
              <a:t>Failure to comply may cause funds to be withheld and/or suspension or termination of grant funds. </a:t>
            </a: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3381" y="4248150"/>
            <a:ext cx="967468" cy="685800"/>
          </a:xfrm>
          <a:prstGeom prst="rect">
            <a:avLst/>
          </a:prstGeom>
          <a:noFill/>
          <a:ln>
            <a:noFill/>
          </a:ln>
        </p:spPr>
      </p:pic>
      <p:sp>
        <p:nvSpPr>
          <p:cNvPr id="9" name="Shape 246"/>
          <p:cNvSpPr txBox="1">
            <a:spLocks/>
          </p:cNvSpPr>
          <p:nvPr/>
        </p:nvSpPr>
        <p:spPr>
          <a:xfrm rot="283">
            <a:off x="26832" y="5388"/>
            <a:ext cx="9093063" cy="997263"/>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spcBef>
                <a:spcPts val="0"/>
              </a:spcBef>
            </a:pPr>
            <a:r>
              <a:rPr lang="en" dirty="0">
                <a:solidFill>
                  <a:schemeClr val="bg1"/>
                </a:solidFill>
                <a:latin typeface="Times New Roman" panose="02020603050405020304" pitchFamily="18" charset="0"/>
                <a:cs typeface="Times New Roman" panose="02020603050405020304" pitchFamily="18" charset="0"/>
              </a:rPr>
              <a:t>Eligibility Requirements</a:t>
            </a:r>
          </a:p>
        </p:txBody>
      </p:sp>
    </p:spTree>
    <p:extLst>
      <p:ext uri="{BB962C8B-B14F-4D97-AF65-F5344CB8AC3E}">
        <p14:creationId xmlns:p14="http://schemas.microsoft.com/office/powerpoint/2010/main" val="80376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Line 2"/>
          <p:cNvSpPr>
            <a:spLocks noChangeShapeType="1"/>
          </p:cNvSpPr>
          <p:nvPr/>
        </p:nvSpPr>
        <p:spPr bwMode="auto">
          <a:xfrm>
            <a:off x="2631281" y="2026444"/>
            <a:ext cx="5372100" cy="0"/>
          </a:xfrm>
          <a:prstGeom prst="line">
            <a:avLst/>
          </a:prstGeom>
          <a:noFill/>
          <a:ln w="19050">
            <a:noFill/>
            <a:round/>
            <a:headEnd/>
            <a:tailEnd/>
          </a:ln>
        </p:spPr>
        <p:txBody>
          <a:bodyPr/>
          <a:lstStyle/>
          <a:p>
            <a:endParaRPr lang="en-US" sz="1050">
              <a:latin typeface="Times New Roman" panose="02020603050405020304" pitchFamily="18" charset="0"/>
              <a:cs typeface="Times New Roman" panose="02020603050405020304" pitchFamily="18" charset="0"/>
            </a:endParaRPr>
          </a:p>
        </p:txBody>
      </p:sp>
      <p:sp>
        <p:nvSpPr>
          <p:cNvPr id="3078"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Times New Roman" panose="02020603050405020304" pitchFamily="18" charset="0"/>
              <a:cs typeface="Times New Roman" panose="02020603050405020304" pitchFamily="18" charset="0"/>
            </a:endParaRPr>
          </a:p>
        </p:txBody>
      </p:sp>
      <p:sp>
        <p:nvSpPr>
          <p:cNvPr id="11" name="Content Placeholder 2"/>
          <p:cNvSpPr txBox="1">
            <a:spLocks/>
          </p:cNvSpPr>
          <p:nvPr/>
        </p:nvSpPr>
        <p:spPr>
          <a:xfrm>
            <a:off x="381000" y="1239681"/>
            <a:ext cx="8382000" cy="33147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lvl="1">
              <a:spcAft>
                <a:spcPts val="1350"/>
              </a:spcAft>
              <a:buClr>
                <a:srgbClr val="002060"/>
              </a:buClr>
            </a:pPr>
            <a:r>
              <a:rPr lang="en-US" sz="2400" dirty="0">
                <a:latin typeface="Times New Roman" panose="02020603050405020304" pitchFamily="18" charset="0"/>
                <a:cs typeface="Times New Roman" panose="02020603050405020304" pitchFamily="18" charset="0"/>
              </a:rPr>
              <a:t>Review and evaluation considerations:</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Promotion of cooperation (intergovernmental/interagency)</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Prevention of duplicating services</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Reasonable budget </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Regional implication </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Comprehensiveness</a:t>
            </a:r>
          </a:p>
          <a:p>
            <a:pPr marL="342900" lvl="1"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Compliance with priorities from CJ Strategic Plan</a:t>
            </a:r>
          </a:p>
          <a:p>
            <a:pPr marL="342900" lvl="1">
              <a:spcAft>
                <a:spcPts val="900"/>
              </a:spcAft>
            </a:pPr>
            <a:r>
              <a:rPr lang="en-US" sz="2400" dirty="0">
                <a:latin typeface="Times New Roman" panose="02020603050405020304" pitchFamily="18" charset="0"/>
                <a:cs typeface="Times New Roman" panose="02020603050405020304" pitchFamily="18" charset="0"/>
              </a:rPr>
              <a:t> </a:t>
            </a: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3381" y="4248150"/>
            <a:ext cx="967468" cy="685800"/>
          </a:xfrm>
          <a:prstGeom prst="rect">
            <a:avLst/>
          </a:prstGeom>
          <a:noFill/>
          <a:ln>
            <a:noFill/>
          </a:ln>
        </p:spPr>
      </p:pic>
      <p:sp>
        <p:nvSpPr>
          <p:cNvPr id="9" name="Shape 246"/>
          <p:cNvSpPr txBox="1">
            <a:spLocks/>
          </p:cNvSpPr>
          <p:nvPr/>
        </p:nvSpPr>
        <p:spPr>
          <a:xfrm rot="283">
            <a:off x="26832" y="5388"/>
            <a:ext cx="9093063" cy="997263"/>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spcBef>
                <a:spcPts val="0"/>
              </a:spcBef>
            </a:pPr>
            <a:r>
              <a:rPr lang="en" dirty="0">
                <a:solidFill>
                  <a:schemeClr val="bg1"/>
                </a:solidFill>
                <a:latin typeface="Times New Roman" panose="02020603050405020304" pitchFamily="18" charset="0"/>
                <a:cs typeface="Times New Roman" panose="02020603050405020304" pitchFamily="18" charset="0"/>
              </a:rPr>
              <a:t>CJAC Review</a:t>
            </a:r>
          </a:p>
        </p:txBody>
      </p:sp>
    </p:spTree>
    <p:extLst>
      <p:ext uri="{BB962C8B-B14F-4D97-AF65-F5344CB8AC3E}">
        <p14:creationId xmlns:p14="http://schemas.microsoft.com/office/powerpoint/2010/main" val="11638252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Calibri" pitchFamily="34" charset="0"/>
            </a:endParaRPr>
          </a:p>
        </p:txBody>
      </p:sp>
      <p:sp>
        <p:nvSpPr>
          <p:cNvPr id="5" name="Rectangle 2"/>
          <p:cNvSpPr txBox="1">
            <a:spLocks noChangeArrowheads="1"/>
          </p:cNvSpPr>
          <p:nvPr/>
        </p:nvSpPr>
        <p:spPr>
          <a:xfrm>
            <a:off x="1485900" y="214313"/>
            <a:ext cx="6372225" cy="857250"/>
          </a:xfrm>
          <a:prstGeom prst="rect">
            <a:avLst/>
          </a:prstGeom>
        </p:spPr>
        <p:txBody>
          <a:bodyPr anchor="ctr"/>
          <a:lstStyle/>
          <a:p>
            <a:pPr>
              <a:defRPr/>
            </a:pPr>
            <a:r>
              <a:rPr lang="en-US" sz="2100" dirty="0">
                <a:solidFill>
                  <a:srgbClr val="FFFFFF"/>
                </a:solidFill>
                <a:latin typeface="Verdana" pitchFamily="34" charset="0"/>
                <a:ea typeface="+mj-ea"/>
                <a:cs typeface="+mj-cs"/>
              </a:rPr>
              <a:t>Why I JOINED AACOG</a:t>
            </a:r>
          </a:p>
        </p:txBody>
      </p:sp>
      <p:sp>
        <p:nvSpPr>
          <p:cNvPr id="6" name="Rectangle 3"/>
          <p:cNvSpPr txBox="1">
            <a:spLocks noChangeArrowheads="1"/>
          </p:cNvSpPr>
          <p:nvPr/>
        </p:nvSpPr>
        <p:spPr>
          <a:xfrm>
            <a:off x="1485900" y="1086857"/>
            <a:ext cx="6172200" cy="3600450"/>
          </a:xfrm>
          <a:prstGeom prst="rect">
            <a:avLst/>
          </a:prstGeom>
        </p:spPr>
        <p:txBody>
          <a:bodyPr/>
          <a:lstStyle/>
          <a:p>
            <a:pPr marL="314325" indent="-314325">
              <a:lnSpc>
                <a:spcPct val="90000"/>
              </a:lnSpc>
              <a:spcBef>
                <a:spcPct val="40000"/>
              </a:spcBef>
              <a:spcAft>
                <a:spcPts val="450"/>
              </a:spcAft>
              <a:buClr>
                <a:srgbClr val="02565A"/>
              </a:buClr>
              <a:buFont typeface="Arial" pitchFamily="34" charset="0"/>
              <a:buChar char="•"/>
              <a:defRPr/>
            </a:pPr>
            <a:endParaRPr lang="en-US" sz="1800" dirty="0">
              <a:cs typeface="Arial" panose="020B0604020202020204" pitchFamily="34" charset="0"/>
            </a:endParaRP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4248150"/>
            <a:ext cx="967468" cy="685800"/>
          </a:xfrm>
          <a:prstGeom prst="rect">
            <a:avLst/>
          </a:prstGeom>
          <a:noFill/>
          <a:ln>
            <a:noFill/>
          </a:ln>
        </p:spPr>
      </p:pic>
      <p:sp>
        <p:nvSpPr>
          <p:cNvPr id="7" name="Shape 220"/>
          <p:cNvSpPr txBox="1">
            <a:spLocks/>
          </p:cNvSpPr>
          <p:nvPr/>
        </p:nvSpPr>
        <p:spPr>
          <a:xfrm rot="187">
            <a:off x="68" y="1245486"/>
            <a:ext cx="9143936" cy="2514596"/>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spcAft>
                <a:spcPts val="450"/>
              </a:spcAft>
            </a:pPr>
            <a:r>
              <a:rPr lang="en-US" sz="4000" b="1" dirty="0">
                <a:solidFill>
                  <a:schemeClr val="bg1"/>
                </a:solidFill>
                <a:latin typeface="Times New Roman" panose="02020603050405020304" pitchFamily="18" charset="0"/>
                <a:cs typeface="Times New Roman" panose="02020603050405020304" pitchFamily="18" charset="0"/>
                <a:hlinkClick r:id="rId4"/>
              </a:rPr>
              <a:t>Score Tool</a:t>
            </a:r>
            <a:endParaRPr lang="en-US" sz="4000" b="1" dirty="0">
              <a:solidFill>
                <a:schemeClr val="bg1"/>
              </a:solidFill>
              <a:latin typeface="Times New Roman" panose="02020603050405020304" pitchFamily="18" charset="0"/>
              <a:cs typeface="Times New Roman" panose="02020603050405020304" pitchFamily="18" charset="0"/>
            </a:endParaRPr>
          </a:p>
        </p:txBody>
      </p:sp>
      <p:sp>
        <p:nvSpPr>
          <p:cNvPr id="10" name="Content Placeholder 2"/>
          <p:cNvSpPr txBox="1">
            <a:spLocks/>
          </p:cNvSpPr>
          <p:nvPr/>
        </p:nvSpPr>
        <p:spPr>
          <a:xfrm>
            <a:off x="701498" y="1833582"/>
            <a:ext cx="6457950" cy="1750494"/>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spcAft>
                <a:spcPts val="450"/>
              </a:spcAft>
            </a:pPr>
            <a:endParaRPr lang="en-US" sz="7200" dirty="0"/>
          </a:p>
        </p:txBody>
      </p:sp>
    </p:spTree>
    <p:extLst>
      <p:ext uri="{BB962C8B-B14F-4D97-AF65-F5344CB8AC3E}">
        <p14:creationId xmlns:p14="http://schemas.microsoft.com/office/powerpoint/2010/main" val="24391428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Calibri" pitchFamily="34" charset="0"/>
            </a:endParaRPr>
          </a:p>
        </p:txBody>
      </p:sp>
      <p:sp>
        <p:nvSpPr>
          <p:cNvPr id="5" name="Rectangle 2"/>
          <p:cNvSpPr txBox="1">
            <a:spLocks noChangeArrowheads="1"/>
          </p:cNvSpPr>
          <p:nvPr/>
        </p:nvSpPr>
        <p:spPr>
          <a:xfrm>
            <a:off x="1485900" y="214313"/>
            <a:ext cx="6372225" cy="857250"/>
          </a:xfrm>
          <a:prstGeom prst="rect">
            <a:avLst/>
          </a:prstGeom>
        </p:spPr>
        <p:txBody>
          <a:bodyPr anchor="ctr"/>
          <a:lstStyle/>
          <a:p>
            <a:pPr>
              <a:defRPr/>
            </a:pPr>
            <a:r>
              <a:rPr lang="en-US" sz="2100" dirty="0">
                <a:solidFill>
                  <a:srgbClr val="FFFFFF"/>
                </a:solidFill>
                <a:latin typeface="Verdana" pitchFamily="34" charset="0"/>
                <a:ea typeface="+mj-ea"/>
                <a:cs typeface="+mj-cs"/>
              </a:rPr>
              <a:t>Why I JOINED AACOG</a:t>
            </a:r>
          </a:p>
        </p:txBody>
      </p:sp>
      <p:sp>
        <p:nvSpPr>
          <p:cNvPr id="6" name="Rectangle 3"/>
          <p:cNvSpPr txBox="1">
            <a:spLocks noChangeArrowheads="1"/>
          </p:cNvSpPr>
          <p:nvPr/>
        </p:nvSpPr>
        <p:spPr>
          <a:xfrm>
            <a:off x="1485900" y="1086857"/>
            <a:ext cx="6172200" cy="3600450"/>
          </a:xfrm>
          <a:prstGeom prst="rect">
            <a:avLst/>
          </a:prstGeom>
        </p:spPr>
        <p:txBody>
          <a:bodyPr/>
          <a:lstStyle/>
          <a:p>
            <a:pPr marL="314325" indent="-314325">
              <a:lnSpc>
                <a:spcPct val="90000"/>
              </a:lnSpc>
              <a:spcBef>
                <a:spcPct val="40000"/>
              </a:spcBef>
              <a:spcAft>
                <a:spcPts val="450"/>
              </a:spcAft>
              <a:buClr>
                <a:srgbClr val="02565A"/>
              </a:buClr>
              <a:buFont typeface="Arial" pitchFamily="34" charset="0"/>
              <a:buChar char="•"/>
              <a:defRPr/>
            </a:pPr>
            <a:endParaRPr lang="en-US" sz="1800" dirty="0">
              <a:cs typeface="Arial" panose="020B0604020202020204" pitchFamily="34" charset="0"/>
            </a:endParaRP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4248150"/>
            <a:ext cx="967468" cy="685800"/>
          </a:xfrm>
          <a:prstGeom prst="rect">
            <a:avLst/>
          </a:prstGeom>
          <a:noFill/>
          <a:ln>
            <a:noFill/>
          </a:ln>
        </p:spPr>
      </p:pic>
      <p:sp>
        <p:nvSpPr>
          <p:cNvPr id="7" name="Shape 220"/>
          <p:cNvSpPr txBox="1">
            <a:spLocks/>
          </p:cNvSpPr>
          <p:nvPr/>
        </p:nvSpPr>
        <p:spPr>
          <a:xfrm rot="187">
            <a:off x="68" y="1245486"/>
            <a:ext cx="9143936" cy="2514596"/>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spcAft>
                <a:spcPts val="450"/>
              </a:spcAft>
            </a:pPr>
            <a:r>
              <a:rPr lang="en-US" sz="4000" b="1" dirty="0">
                <a:solidFill>
                  <a:schemeClr val="bg1"/>
                </a:solidFill>
                <a:latin typeface="Times New Roman" panose="02020603050405020304" pitchFamily="18" charset="0"/>
                <a:cs typeface="Times New Roman" panose="02020603050405020304" pitchFamily="18" charset="0"/>
              </a:rPr>
              <a:t>Thank you!</a:t>
            </a:r>
          </a:p>
        </p:txBody>
      </p:sp>
      <p:sp>
        <p:nvSpPr>
          <p:cNvPr id="10" name="Content Placeholder 2"/>
          <p:cNvSpPr txBox="1">
            <a:spLocks/>
          </p:cNvSpPr>
          <p:nvPr/>
        </p:nvSpPr>
        <p:spPr>
          <a:xfrm>
            <a:off x="701498" y="1833582"/>
            <a:ext cx="6457950" cy="1750494"/>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spcAft>
                <a:spcPts val="450"/>
              </a:spcAft>
            </a:pPr>
            <a:endParaRPr lang="en-US" sz="7200" dirty="0"/>
          </a:p>
        </p:txBody>
      </p:sp>
    </p:spTree>
    <p:extLst>
      <p:ext uri="{BB962C8B-B14F-4D97-AF65-F5344CB8AC3E}">
        <p14:creationId xmlns:p14="http://schemas.microsoft.com/office/powerpoint/2010/main" val="603106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Line 2"/>
          <p:cNvSpPr>
            <a:spLocks noChangeShapeType="1"/>
          </p:cNvSpPr>
          <p:nvPr/>
        </p:nvSpPr>
        <p:spPr bwMode="auto">
          <a:xfrm>
            <a:off x="2631281" y="2026444"/>
            <a:ext cx="5372100" cy="0"/>
          </a:xfrm>
          <a:prstGeom prst="line">
            <a:avLst/>
          </a:prstGeom>
          <a:noFill/>
          <a:ln w="19050">
            <a:noFill/>
            <a:round/>
            <a:headEnd/>
            <a:tailEnd/>
          </a:ln>
        </p:spPr>
        <p:txBody>
          <a:bodyPr/>
          <a:lstStyle/>
          <a:p>
            <a:endParaRPr lang="en-US" sz="1050">
              <a:latin typeface="Times New Roman" panose="02020603050405020304" pitchFamily="18" charset="0"/>
              <a:cs typeface="Times New Roman" panose="02020603050405020304" pitchFamily="18" charset="0"/>
            </a:endParaRPr>
          </a:p>
        </p:txBody>
      </p:sp>
      <p:sp>
        <p:nvSpPr>
          <p:cNvPr id="3078"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Times New Roman" panose="02020603050405020304" pitchFamily="18" charset="0"/>
              <a:cs typeface="Times New Roman" panose="02020603050405020304" pitchFamily="18" charset="0"/>
            </a:endParaRPr>
          </a:p>
        </p:txBody>
      </p:sp>
      <p:sp>
        <p:nvSpPr>
          <p:cNvPr id="11" name="Content Placeholder 2"/>
          <p:cNvSpPr txBox="1">
            <a:spLocks/>
          </p:cNvSpPr>
          <p:nvPr/>
        </p:nvSpPr>
        <p:spPr>
          <a:xfrm>
            <a:off x="381000" y="1239681"/>
            <a:ext cx="8382000" cy="33147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lvl="1">
              <a:spcAft>
                <a:spcPts val="1350"/>
              </a:spcAft>
              <a:buClr>
                <a:srgbClr val="002060"/>
              </a:buClr>
            </a:pPr>
            <a:r>
              <a:rPr lang="en-US" sz="2400" dirty="0">
                <a:latin typeface="Times New Roman" panose="02020603050405020304" pitchFamily="18" charset="0"/>
                <a:cs typeface="Times New Roman" panose="02020603050405020304" pitchFamily="18" charset="0"/>
              </a:rPr>
              <a:t>For eligible local and regional projects, CJAC will prioritize eligible applications based on: </a:t>
            </a:r>
          </a:p>
          <a:p>
            <a:pPr marL="342900" lvl="2"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State priorities</a:t>
            </a:r>
          </a:p>
          <a:p>
            <a:pPr marL="342900" lvl="2"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Regional priorities</a:t>
            </a:r>
          </a:p>
          <a:p>
            <a:pPr marL="342900" lvl="2" indent="-342900">
              <a:spcAft>
                <a:spcPts val="1350"/>
              </a:spcAft>
              <a:buClr>
                <a:srgbClr val="00206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Cost &amp; program effectiveness</a:t>
            </a:r>
          </a:p>
          <a:p>
            <a:pPr marL="342900" lvl="1" indent="-342900">
              <a:spcAft>
                <a:spcPts val="1350"/>
              </a:spcAft>
              <a:buClr>
                <a:srgbClr val="002060"/>
              </a:buCl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3381" y="4248150"/>
            <a:ext cx="967468" cy="685800"/>
          </a:xfrm>
          <a:prstGeom prst="rect">
            <a:avLst/>
          </a:prstGeom>
          <a:noFill/>
          <a:ln>
            <a:noFill/>
          </a:ln>
        </p:spPr>
      </p:pic>
      <p:sp>
        <p:nvSpPr>
          <p:cNvPr id="9" name="Shape 246"/>
          <p:cNvSpPr txBox="1">
            <a:spLocks/>
          </p:cNvSpPr>
          <p:nvPr/>
        </p:nvSpPr>
        <p:spPr>
          <a:xfrm rot="283">
            <a:off x="26832" y="5388"/>
            <a:ext cx="9093063" cy="997263"/>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spcBef>
                <a:spcPts val="0"/>
              </a:spcBef>
            </a:pPr>
            <a:r>
              <a:rPr lang="en" dirty="0">
                <a:solidFill>
                  <a:schemeClr val="bg1"/>
                </a:solidFill>
                <a:latin typeface="Times New Roman" panose="02020603050405020304" pitchFamily="18" charset="0"/>
                <a:cs typeface="Times New Roman" panose="02020603050405020304" pitchFamily="18" charset="0"/>
              </a:rPr>
              <a:t>CJAC Review</a:t>
            </a:r>
          </a:p>
        </p:txBody>
      </p:sp>
    </p:spTree>
    <p:extLst>
      <p:ext uri="{BB962C8B-B14F-4D97-AF65-F5344CB8AC3E}">
        <p14:creationId xmlns:p14="http://schemas.microsoft.com/office/powerpoint/2010/main" val="796946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Times New Roman" panose="02020603050405020304" pitchFamily="18" charset="0"/>
              <a:cs typeface="Times New Roman" panose="02020603050405020304" pitchFamily="18" charset="0"/>
            </a:endParaRPr>
          </a:p>
        </p:txBody>
      </p:sp>
      <p:sp>
        <p:nvSpPr>
          <p:cNvPr id="5" name="Rectangle 2"/>
          <p:cNvSpPr txBox="1">
            <a:spLocks noChangeArrowheads="1"/>
          </p:cNvSpPr>
          <p:nvPr/>
        </p:nvSpPr>
        <p:spPr>
          <a:xfrm>
            <a:off x="1485900" y="214313"/>
            <a:ext cx="6372225" cy="857250"/>
          </a:xfrm>
          <a:prstGeom prst="rect">
            <a:avLst/>
          </a:prstGeom>
        </p:spPr>
        <p:txBody>
          <a:bodyPr anchor="ctr"/>
          <a:lstStyle/>
          <a:p>
            <a:pPr>
              <a:defRPr/>
            </a:pPr>
            <a:r>
              <a:rPr lang="en-US" sz="2100" dirty="0">
                <a:solidFill>
                  <a:srgbClr val="FFFFFF"/>
                </a:solidFill>
                <a:latin typeface="Times New Roman" panose="02020603050405020304" pitchFamily="18" charset="0"/>
                <a:ea typeface="+mj-ea"/>
                <a:cs typeface="Times New Roman" panose="02020603050405020304" pitchFamily="18" charset="0"/>
              </a:rPr>
              <a:t>Why I JOINED AACOG</a:t>
            </a:r>
          </a:p>
        </p:txBody>
      </p:sp>
      <p:sp>
        <p:nvSpPr>
          <p:cNvPr id="6" name="Rectangle 3"/>
          <p:cNvSpPr txBox="1">
            <a:spLocks noChangeArrowheads="1"/>
          </p:cNvSpPr>
          <p:nvPr/>
        </p:nvSpPr>
        <p:spPr>
          <a:xfrm>
            <a:off x="1485900" y="1086857"/>
            <a:ext cx="6172200" cy="3600450"/>
          </a:xfrm>
          <a:prstGeom prst="rect">
            <a:avLst/>
          </a:prstGeom>
        </p:spPr>
        <p:txBody>
          <a:bodyPr/>
          <a:lstStyle/>
          <a:p>
            <a:pPr marL="314325" indent="-314325">
              <a:lnSpc>
                <a:spcPct val="90000"/>
              </a:lnSpc>
              <a:spcBef>
                <a:spcPct val="40000"/>
              </a:spcBef>
              <a:spcAft>
                <a:spcPts val="450"/>
              </a:spcAft>
              <a:buClr>
                <a:srgbClr val="02565A"/>
              </a:buClr>
              <a:buFont typeface="Arial" pitchFamily="34" charset="0"/>
              <a:buChar char="•"/>
              <a:defRPr/>
            </a:pPr>
            <a:endParaRPr lang="en-US" sz="1800" dirty="0">
              <a:latin typeface="Times New Roman" panose="02020603050405020304" pitchFamily="18" charset="0"/>
              <a:cs typeface="Times New Roman" panose="02020603050405020304" pitchFamily="18" charset="0"/>
            </a:endParaRPr>
          </a:p>
        </p:txBody>
      </p:sp>
      <p:sp>
        <p:nvSpPr>
          <p:cNvPr id="7" name="Shape 220"/>
          <p:cNvSpPr txBox="1">
            <a:spLocks/>
          </p:cNvSpPr>
          <p:nvPr/>
        </p:nvSpPr>
        <p:spPr>
          <a:xfrm rot="187">
            <a:off x="118" y="372238"/>
            <a:ext cx="9143936" cy="714607"/>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spcAft>
                <a:spcPts val="450"/>
              </a:spcAft>
            </a:pPr>
            <a:r>
              <a:rPr lang="en-US" sz="4000" b="1">
                <a:solidFill>
                  <a:schemeClr val="bg1"/>
                </a:solidFill>
                <a:latin typeface="Times New Roman" panose="02020603050405020304" pitchFamily="18" charset="0"/>
                <a:cs typeface="Times New Roman" panose="02020603050405020304" pitchFamily="18" charset="0"/>
              </a:rPr>
              <a:t>FY 2024 RBEs and Allocations</a:t>
            </a:r>
            <a:endParaRPr lang="en-US" sz="4000" b="1" dirty="0">
              <a:solidFill>
                <a:schemeClr val="bg1"/>
              </a:solidFill>
              <a:latin typeface="Times New Roman" panose="02020603050405020304" pitchFamily="18" charset="0"/>
              <a:cs typeface="Times New Roman" panose="02020603050405020304" pitchFamily="18" charset="0"/>
            </a:endParaRPr>
          </a:p>
        </p:txBody>
      </p:sp>
      <p:sp>
        <p:nvSpPr>
          <p:cNvPr id="10" name="Content Placeholder 2"/>
          <p:cNvSpPr txBox="1">
            <a:spLocks/>
          </p:cNvSpPr>
          <p:nvPr/>
        </p:nvSpPr>
        <p:spPr>
          <a:xfrm>
            <a:off x="701498" y="1833582"/>
            <a:ext cx="6457950" cy="1750494"/>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spcAft>
                <a:spcPts val="450"/>
              </a:spcAft>
            </a:pPr>
            <a:endParaRPr lang="en-US" sz="7200" dirty="0">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F8AD6033-1BF1-630A-8200-2BE81CBEBF48}"/>
              </a:ext>
            </a:extLst>
          </p:cNvPr>
          <p:cNvPicPr>
            <a:picLocks noChangeAspect="1"/>
          </p:cNvPicPr>
          <p:nvPr/>
        </p:nvPicPr>
        <p:blipFill>
          <a:blip r:embed="rId3"/>
          <a:stretch>
            <a:fillRect/>
          </a:stretch>
        </p:blipFill>
        <p:spPr>
          <a:xfrm>
            <a:off x="785050" y="1307574"/>
            <a:ext cx="7773924" cy="3456432"/>
          </a:xfrm>
          <a:prstGeom prst="rect">
            <a:avLst/>
          </a:prstGeom>
        </p:spPr>
      </p:pic>
    </p:spTree>
    <p:extLst>
      <p:ext uri="{BB962C8B-B14F-4D97-AF65-F5344CB8AC3E}">
        <p14:creationId xmlns:p14="http://schemas.microsoft.com/office/powerpoint/2010/main" val="1557554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3B58D3-F0B3-24BB-BED3-604F1548640C}"/>
            </a:ext>
          </a:extLst>
        </p:cNvPr>
        <p:cNvGrpSpPr/>
        <p:nvPr/>
      </p:nvGrpSpPr>
      <p:grpSpPr>
        <a:xfrm>
          <a:off x="0" y="0"/>
          <a:ext cx="0" cy="0"/>
          <a:chOff x="0" y="0"/>
          <a:chExt cx="0" cy="0"/>
        </a:xfrm>
      </p:grpSpPr>
      <p:sp>
        <p:nvSpPr>
          <p:cNvPr id="10243" name="Rectangle 10">
            <a:extLst>
              <a:ext uri="{FF2B5EF4-FFF2-40B4-BE49-F238E27FC236}">
                <a16:creationId xmlns:a16="http://schemas.microsoft.com/office/drawing/2014/main" id="{81817082-B898-5C6B-CBDF-E24476BE8893}"/>
              </a:ext>
            </a:extLst>
          </p:cNvPr>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Times New Roman" panose="02020603050405020304" pitchFamily="18" charset="0"/>
              <a:cs typeface="Times New Roman" panose="02020603050405020304" pitchFamily="18" charset="0"/>
            </a:endParaRPr>
          </a:p>
        </p:txBody>
      </p:sp>
      <p:sp>
        <p:nvSpPr>
          <p:cNvPr id="5" name="Rectangle 2">
            <a:extLst>
              <a:ext uri="{FF2B5EF4-FFF2-40B4-BE49-F238E27FC236}">
                <a16:creationId xmlns:a16="http://schemas.microsoft.com/office/drawing/2014/main" id="{04616842-7513-7914-8E14-50885ABD25ED}"/>
              </a:ext>
            </a:extLst>
          </p:cNvPr>
          <p:cNvSpPr txBox="1">
            <a:spLocks noChangeArrowheads="1"/>
          </p:cNvSpPr>
          <p:nvPr/>
        </p:nvSpPr>
        <p:spPr>
          <a:xfrm>
            <a:off x="1485900" y="214313"/>
            <a:ext cx="6372225" cy="857250"/>
          </a:xfrm>
          <a:prstGeom prst="rect">
            <a:avLst/>
          </a:prstGeom>
        </p:spPr>
        <p:txBody>
          <a:bodyPr anchor="ctr"/>
          <a:lstStyle/>
          <a:p>
            <a:pPr>
              <a:defRPr/>
            </a:pPr>
            <a:r>
              <a:rPr lang="en-US" sz="2100" dirty="0">
                <a:solidFill>
                  <a:srgbClr val="FFFFFF"/>
                </a:solidFill>
                <a:latin typeface="Times New Roman" panose="02020603050405020304" pitchFamily="18" charset="0"/>
                <a:ea typeface="+mj-ea"/>
                <a:cs typeface="Times New Roman" panose="02020603050405020304" pitchFamily="18" charset="0"/>
              </a:rPr>
              <a:t>Why I JOINED AACOG</a:t>
            </a:r>
          </a:p>
        </p:txBody>
      </p:sp>
      <p:sp>
        <p:nvSpPr>
          <p:cNvPr id="6" name="Rectangle 3">
            <a:extLst>
              <a:ext uri="{FF2B5EF4-FFF2-40B4-BE49-F238E27FC236}">
                <a16:creationId xmlns:a16="http://schemas.microsoft.com/office/drawing/2014/main" id="{9F3C29DD-311D-2F78-86BE-B368FFD543C6}"/>
              </a:ext>
            </a:extLst>
          </p:cNvPr>
          <p:cNvSpPr txBox="1">
            <a:spLocks noChangeArrowheads="1"/>
          </p:cNvSpPr>
          <p:nvPr/>
        </p:nvSpPr>
        <p:spPr>
          <a:xfrm>
            <a:off x="1485900" y="1086857"/>
            <a:ext cx="6172200" cy="3600450"/>
          </a:xfrm>
          <a:prstGeom prst="rect">
            <a:avLst/>
          </a:prstGeom>
        </p:spPr>
        <p:txBody>
          <a:bodyPr/>
          <a:lstStyle/>
          <a:p>
            <a:pPr marL="314325" indent="-314325">
              <a:lnSpc>
                <a:spcPct val="90000"/>
              </a:lnSpc>
              <a:spcBef>
                <a:spcPct val="40000"/>
              </a:spcBef>
              <a:spcAft>
                <a:spcPts val="450"/>
              </a:spcAft>
              <a:buClr>
                <a:srgbClr val="02565A"/>
              </a:buClr>
              <a:buFont typeface="Arial" pitchFamily="34" charset="0"/>
              <a:buChar char="•"/>
              <a:defRPr/>
            </a:pPr>
            <a:endParaRPr lang="en-US" sz="1800" dirty="0">
              <a:latin typeface="Times New Roman" panose="02020603050405020304" pitchFamily="18" charset="0"/>
              <a:cs typeface="Times New Roman" panose="02020603050405020304" pitchFamily="18" charset="0"/>
            </a:endParaRPr>
          </a:p>
        </p:txBody>
      </p:sp>
      <p:sp>
        <p:nvSpPr>
          <p:cNvPr id="7" name="Shape 220">
            <a:extLst>
              <a:ext uri="{FF2B5EF4-FFF2-40B4-BE49-F238E27FC236}">
                <a16:creationId xmlns:a16="http://schemas.microsoft.com/office/drawing/2014/main" id="{09FBB0EE-6D6E-DFDE-4A35-681F3266B386}"/>
              </a:ext>
            </a:extLst>
          </p:cNvPr>
          <p:cNvSpPr txBox="1">
            <a:spLocks/>
          </p:cNvSpPr>
          <p:nvPr/>
        </p:nvSpPr>
        <p:spPr>
          <a:xfrm rot="187">
            <a:off x="19639" y="296348"/>
            <a:ext cx="9143936" cy="714607"/>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spcAft>
                <a:spcPts val="450"/>
              </a:spcAft>
            </a:pPr>
            <a:r>
              <a:rPr lang="en-US" sz="4000" b="1" dirty="0">
                <a:solidFill>
                  <a:schemeClr val="bg1"/>
                </a:solidFill>
                <a:latin typeface="Times New Roman" panose="02020603050405020304" pitchFamily="18" charset="0"/>
                <a:cs typeface="Times New Roman" panose="02020603050405020304" pitchFamily="18" charset="0"/>
              </a:rPr>
              <a:t>Requested Amounts</a:t>
            </a:r>
          </a:p>
        </p:txBody>
      </p:sp>
      <p:sp>
        <p:nvSpPr>
          <p:cNvPr id="10" name="Content Placeholder 2">
            <a:extLst>
              <a:ext uri="{FF2B5EF4-FFF2-40B4-BE49-F238E27FC236}">
                <a16:creationId xmlns:a16="http://schemas.microsoft.com/office/drawing/2014/main" id="{9A6E6DDA-315D-C92B-1180-A75B0083F5F6}"/>
              </a:ext>
            </a:extLst>
          </p:cNvPr>
          <p:cNvSpPr txBox="1">
            <a:spLocks/>
          </p:cNvSpPr>
          <p:nvPr/>
        </p:nvSpPr>
        <p:spPr>
          <a:xfrm>
            <a:off x="701498" y="1833582"/>
            <a:ext cx="6457950" cy="1750494"/>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spcAft>
                <a:spcPts val="450"/>
              </a:spcAft>
            </a:pPr>
            <a:endParaRPr lang="en-US" sz="7200" dirty="0">
              <a:latin typeface="Times New Roman" panose="02020603050405020304" pitchFamily="18" charset="0"/>
              <a:cs typeface="Times New Roman" panose="02020603050405020304" pitchFamily="18" charset="0"/>
            </a:endParaRPr>
          </a:p>
        </p:txBody>
      </p:sp>
      <p:pic>
        <p:nvPicPr>
          <p:cNvPr id="9" name="Picture 8">
            <a:extLst>
              <a:ext uri="{FF2B5EF4-FFF2-40B4-BE49-F238E27FC236}">
                <a16:creationId xmlns:a16="http://schemas.microsoft.com/office/drawing/2014/main" id="{37A354A4-3D0F-E210-57A0-ED252E58C243}"/>
              </a:ext>
            </a:extLst>
          </p:cNvPr>
          <p:cNvPicPr>
            <a:picLocks noChangeAspect="1"/>
          </p:cNvPicPr>
          <p:nvPr/>
        </p:nvPicPr>
        <p:blipFill>
          <a:blip r:embed="rId3"/>
          <a:stretch>
            <a:fillRect/>
          </a:stretch>
        </p:blipFill>
        <p:spPr>
          <a:xfrm>
            <a:off x="567784" y="1535712"/>
            <a:ext cx="8008432" cy="2484464"/>
          </a:xfrm>
          <a:prstGeom prst="rect">
            <a:avLst/>
          </a:prstGeom>
        </p:spPr>
      </p:pic>
    </p:spTree>
    <p:extLst>
      <p:ext uri="{BB962C8B-B14F-4D97-AF65-F5344CB8AC3E}">
        <p14:creationId xmlns:p14="http://schemas.microsoft.com/office/powerpoint/2010/main" val="1975360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50B578-A5E8-9175-C877-F81FFDFE5E52}"/>
            </a:ext>
          </a:extLst>
        </p:cNvPr>
        <p:cNvGrpSpPr/>
        <p:nvPr/>
      </p:nvGrpSpPr>
      <p:grpSpPr>
        <a:xfrm>
          <a:off x="0" y="0"/>
          <a:ext cx="0" cy="0"/>
          <a:chOff x="0" y="0"/>
          <a:chExt cx="0" cy="0"/>
        </a:xfrm>
      </p:grpSpPr>
      <p:sp>
        <p:nvSpPr>
          <p:cNvPr id="10243" name="Rectangle 10">
            <a:extLst>
              <a:ext uri="{FF2B5EF4-FFF2-40B4-BE49-F238E27FC236}">
                <a16:creationId xmlns:a16="http://schemas.microsoft.com/office/drawing/2014/main" id="{634078BA-C621-DF65-999B-5F331D5DC92D}"/>
              </a:ext>
            </a:extLst>
          </p:cNvPr>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Times New Roman" panose="02020603050405020304" pitchFamily="18" charset="0"/>
              <a:cs typeface="Times New Roman" panose="02020603050405020304" pitchFamily="18" charset="0"/>
            </a:endParaRPr>
          </a:p>
        </p:txBody>
      </p:sp>
      <p:sp>
        <p:nvSpPr>
          <p:cNvPr id="5" name="Rectangle 2">
            <a:extLst>
              <a:ext uri="{FF2B5EF4-FFF2-40B4-BE49-F238E27FC236}">
                <a16:creationId xmlns:a16="http://schemas.microsoft.com/office/drawing/2014/main" id="{D16E701C-BC47-5034-224E-463D1B0F3A7F}"/>
              </a:ext>
            </a:extLst>
          </p:cNvPr>
          <p:cNvSpPr txBox="1">
            <a:spLocks noChangeArrowheads="1"/>
          </p:cNvSpPr>
          <p:nvPr/>
        </p:nvSpPr>
        <p:spPr>
          <a:xfrm>
            <a:off x="1485900" y="214313"/>
            <a:ext cx="6372225" cy="857250"/>
          </a:xfrm>
          <a:prstGeom prst="rect">
            <a:avLst/>
          </a:prstGeom>
        </p:spPr>
        <p:txBody>
          <a:bodyPr anchor="ctr"/>
          <a:lstStyle/>
          <a:p>
            <a:pPr>
              <a:defRPr/>
            </a:pPr>
            <a:r>
              <a:rPr lang="en-US" sz="2100" dirty="0">
                <a:solidFill>
                  <a:srgbClr val="FFFFFF"/>
                </a:solidFill>
                <a:latin typeface="Times New Roman" panose="02020603050405020304" pitchFamily="18" charset="0"/>
                <a:ea typeface="+mj-ea"/>
                <a:cs typeface="Times New Roman" panose="02020603050405020304" pitchFamily="18" charset="0"/>
              </a:rPr>
              <a:t>Why I JOINED AACOG</a:t>
            </a:r>
          </a:p>
        </p:txBody>
      </p:sp>
      <p:sp>
        <p:nvSpPr>
          <p:cNvPr id="6" name="Rectangle 3">
            <a:extLst>
              <a:ext uri="{FF2B5EF4-FFF2-40B4-BE49-F238E27FC236}">
                <a16:creationId xmlns:a16="http://schemas.microsoft.com/office/drawing/2014/main" id="{22DC0256-6146-C24C-8409-4A83F44C1F30}"/>
              </a:ext>
            </a:extLst>
          </p:cNvPr>
          <p:cNvSpPr txBox="1">
            <a:spLocks noChangeArrowheads="1"/>
          </p:cNvSpPr>
          <p:nvPr/>
        </p:nvSpPr>
        <p:spPr>
          <a:xfrm>
            <a:off x="1485900" y="1086857"/>
            <a:ext cx="6172200" cy="3600450"/>
          </a:xfrm>
          <a:prstGeom prst="rect">
            <a:avLst/>
          </a:prstGeom>
        </p:spPr>
        <p:txBody>
          <a:bodyPr/>
          <a:lstStyle/>
          <a:p>
            <a:pPr marL="314325" indent="-314325">
              <a:lnSpc>
                <a:spcPct val="90000"/>
              </a:lnSpc>
              <a:spcBef>
                <a:spcPct val="40000"/>
              </a:spcBef>
              <a:spcAft>
                <a:spcPts val="450"/>
              </a:spcAft>
              <a:buClr>
                <a:srgbClr val="02565A"/>
              </a:buClr>
              <a:buFont typeface="Arial" pitchFamily="34" charset="0"/>
              <a:buChar char="•"/>
              <a:defRPr/>
            </a:pPr>
            <a:endParaRPr lang="en-US" sz="1800" dirty="0">
              <a:latin typeface="Times New Roman" panose="02020603050405020304" pitchFamily="18" charset="0"/>
              <a:cs typeface="Times New Roman" panose="02020603050405020304" pitchFamily="18" charset="0"/>
            </a:endParaRPr>
          </a:p>
        </p:txBody>
      </p:sp>
      <p:pic>
        <p:nvPicPr>
          <p:cNvPr id="8" name="Picture 7" descr="AACOGLogo">
            <a:extLst>
              <a:ext uri="{FF2B5EF4-FFF2-40B4-BE49-F238E27FC236}">
                <a16:creationId xmlns:a16="http://schemas.microsoft.com/office/drawing/2014/main" id="{1AF964D0-48DB-CB1B-63F7-DB7AD4948CC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4248150"/>
            <a:ext cx="967468" cy="685800"/>
          </a:xfrm>
          <a:prstGeom prst="rect">
            <a:avLst/>
          </a:prstGeom>
          <a:noFill/>
          <a:ln>
            <a:noFill/>
          </a:ln>
        </p:spPr>
      </p:pic>
      <p:sp>
        <p:nvSpPr>
          <p:cNvPr id="7" name="Shape 220">
            <a:extLst>
              <a:ext uri="{FF2B5EF4-FFF2-40B4-BE49-F238E27FC236}">
                <a16:creationId xmlns:a16="http://schemas.microsoft.com/office/drawing/2014/main" id="{AD3ABD82-5123-FCAD-312A-5EC08B782385}"/>
              </a:ext>
            </a:extLst>
          </p:cNvPr>
          <p:cNvSpPr txBox="1">
            <a:spLocks/>
          </p:cNvSpPr>
          <p:nvPr/>
        </p:nvSpPr>
        <p:spPr>
          <a:xfrm rot="187">
            <a:off x="68" y="1245486"/>
            <a:ext cx="9143936" cy="2514596"/>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spcAft>
                <a:spcPts val="450"/>
              </a:spcAft>
            </a:pPr>
            <a:r>
              <a:rPr lang="en-US" sz="4000" b="1" dirty="0">
                <a:solidFill>
                  <a:schemeClr val="bg1"/>
                </a:solidFill>
                <a:latin typeface="Times New Roman" panose="02020603050405020304" pitchFamily="18" charset="0"/>
                <a:cs typeface="Times New Roman" panose="02020603050405020304" pitchFamily="18" charset="0"/>
              </a:rPr>
              <a:t>Bylaws:</a:t>
            </a:r>
          </a:p>
          <a:p>
            <a:pPr algn="ctr">
              <a:spcAft>
                <a:spcPts val="450"/>
              </a:spcAft>
            </a:pPr>
            <a:r>
              <a:rPr lang="en-US" sz="4000" b="1" dirty="0">
                <a:solidFill>
                  <a:schemeClr val="bg1"/>
                </a:solidFill>
                <a:latin typeface="Times New Roman" panose="02020603050405020304" pitchFamily="18" charset="0"/>
                <a:cs typeface="Times New Roman" panose="02020603050405020304" pitchFamily="18" charset="0"/>
              </a:rPr>
              <a:t>13. Conflict of Interest</a:t>
            </a:r>
          </a:p>
        </p:txBody>
      </p:sp>
      <p:sp>
        <p:nvSpPr>
          <p:cNvPr id="10" name="Content Placeholder 2">
            <a:extLst>
              <a:ext uri="{FF2B5EF4-FFF2-40B4-BE49-F238E27FC236}">
                <a16:creationId xmlns:a16="http://schemas.microsoft.com/office/drawing/2014/main" id="{1C873F65-E9FC-1D65-3F9E-7CB5614183D4}"/>
              </a:ext>
            </a:extLst>
          </p:cNvPr>
          <p:cNvSpPr txBox="1">
            <a:spLocks/>
          </p:cNvSpPr>
          <p:nvPr/>
        </p:nvSpPr>
        <p:spPr>
          <a:xfrm>
            <a:off x="701498" y="1833582"/>
            <a:ext cx="6457950" cy="1750494"/>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spcAft>
                <a:spcPts val="450"/>
              </a:spcAft>
            </a:pPr>
            <a:endParaRPr lang="en-US" sz="7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6439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0"/>
          <p:cNvSpPr>
            <a:spLocks noChangeArrowheads="1"/>
          </p:cNvSpPr>
          <p:nvPr/>
        </p:nvSpPr>
        <p:spPr bwMode="auto">
          <a:xfrm>
            <a:off x="-228600" y="1245238"/>
            <a:ext cx="184731" cy="253916"/>
          </a:xfrm>
          <a:prstGeom prst="rect">
            <a:avLst/>
          </a:prstGeom>
          <a:noFill/>
          <a:ln w="9525">
            <a:noFill/>
            <a:miter lim="800000"/>
            <a:headEnd/>
            <a:tailEnd/>
          </a:ln>
        </p:spPr>
        <p:txBody>
          <a:bodyPr wrap="none" anchor="ctr">
            <a:spAutoFit/>
          </a:bodyPr>
          <a:lstStyle/>
          <a:p>
            <a:endParaRPr lang="en-US" sz="1050">
              <a:latin typeface="Calibri" pitchFamily="34" charset="0"/>
            </a:endParaRPr>
          </a:p>
        </p:txBody>
      </p:sp>
      <p:sp>
        <p:nvSpPr>
          <p:cNvPr id="5" name="Rectangle 2"/>
          <p:cNvSpPr txBox="1">
            <a:spLocks noChangeArrowheads="1"/>
          </p:cNvSpPr>
          <p:nvPr/>
        </p:nvSpPr>
        <p:spPr>
          <a:xfrm>
            <a:off x="1485900" y="214313"/>
            <a:ext cx="6372225" cy="857250"/>
          </a:xfrm>
          <a:prstGeom prst="rect">
            <a:avLst/>
          </a:prstGeom>
        </p:spPr>
        <p:txBody>
          <a:bodyPr anchor="ctr"/>
          <a:lstStyle/>
          <a:p>
            <a:pPr>
              <a:defRPr/>
            </a:pPr>
            <a:r>
              <a:rPr lang="en-US" sz="2100" dirty="0">
                <a:solidFill>
                  <a:srgbClr val="FFFFFF"/>
                </a:solidFill>
                <a:latin typeface="Verdana" pitchFamily="34" charset="0"/>
                <a:ea typeface="+mj-ea"/>
                <a:cs typeface="+mj-cs"/>
              </a:rPr>
              <a:t>Why I JOINED AACOG</a:t>
            </a:r>
          </a:p>
        </p:txBody>
      </p:sp>
      <p:sp>
        <p:nvSpPr>
          <p:cNvPr id="6" name="Rectangle 3"/>
          <p:cNvSpPr txBox="1">
            <a:spLocks noChangeArrowheads="1"/>
          </p:cNvSpPr>
          <p:nvPr/>
        </p:nvSpPr>
        <p:spPr>
          <a:xfrm>
            <a:off x="1485900" y="1086857"/>
            <a:ext cx="6172200" cy="3600450"/>
          </a:xfrm>
          <a:prstGeom prst="rect">
            <a:avLst/>
          </a:prstGeom>
        </p:spPr>
        <p:txBody>
          <a:bodyPr/>
          <a:lstStyle/>
          <a:p>
            <a:pPr marL="314325" indent="-314325">
              <a:lnSpc>
                <a:spcPct val="90000"/>
              </a:lnSpc>
              <a:spcBef>
                <a:spcPct val="40000"/>
              </a:spcBef>
              <a:spcAft>
                <a:spcPts val="450"/>
              </a:spcAft>
              <a:buClr>
                <a:srgbClr val="02565A"/>
              </a:buClr>
              <a:buFont typeface="Arial" pitchFamily="34" charset="0"/>
              <a:buChar char="•"/>
              <a:defRPr/>
            </a:pPr>
            <a:endParaRPr lang="en-US" sz="1800" dirty="0">
              <a:cs typeface="Arial" panose="020B0604020202020204" pitchFamily="34" charset="0"/>
            </a:endParaRPr>
          </a:p>
        </p:txBody>
      </p:sp>
      <p:pic>
        <p:nvPicPr>
          <p:cNvPr id="8" name="Picture 7" descr="AACOG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4248150"/>
            <a:ext cx="967468" cy="685800"/>
          </a:xfrm>
          <a:prstGeom prst="rect">
            <a:avLst/>
          </a:prstGeom>
          <a:noFill/>
          <a:ln>
            <a:noFill/>
          </a:ln>
        </p:spPr>
      </p:pic>
      <p:sp>
        <p:nvSpPr>
          <p:cNvPr id="7" name="Shape 220"/>
          <p:cNvSpPr txBox="1">
            <a:spLocks/>
          </p:cNvSpPr>
          <p:nvPr/>
        </p:nvSpPr>
        <p:spPr>
          <a:xfrm rot="187">
            <a:off x="68" y="1245486"/>
            <a:ext cx="9143936" cy="2514596"/>
          </a:xfrm>
          <a:prstGeom prst="rect">
            <a:avLst/>
          </a:prstGeom>
          <a:solidFill>
            <a:srgbClr val="002060"/>
          </a:solidFill>
          <a:ln w="38100" cap="flat" cmpd="sng">
            <a:solidFill>
              <a:srgbClr val="000000"/>
            </a:solidFill>
            <a:prstDash val="solid"/>
            <a:round/>
            <a:headEnd type="none" w="med" len="med"/>
            <a:tailEnd type="none" w="med" len="med"/>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spcAft>
                <a:spcPts val="450"/>
              </a:spcAft>
            </a:pPr>
            <a:r>
              <a:rPr lang="en-US" sz="4000" b="1" dirty="0">
                <a:solidFill>
                  <a:schemeClr val="bg1"/>
                </a:solidFill>
                <a:latin typeface="Times New Roman" panose="02020603050405020304" pitchFamily="18" charset="0"/>
                <a:cs typeface="Times New Roman" panose="02020603050405020304" pitchFamily="18" charset="0"/>
              </a:rPr>
              <a:t>Bylaws: </a:t>
            </a:r>
          </a:p>
          <a:p>
            <a:pPr algn="ctr">
              <a:spcAft>
                <a:spcPts val="450"/>
              </a:spcAft>
            </a:pPr>
            <a:r>
              <a:rPr lang="en-US" sz="4000" b="1" dirty="0">
                <a:solidFill>
                  <a:schemeClr val="bg1"/>
                </a:solidFill>
                <a:latin typeface="Times New Roman" panose="02020603050405020304" pitchFamily="18" charset="0"/>
                <a:cs typeface="Times New Roman" panose="02020603050405020304" pitchFamily="18" charset="0"/>
              </a:rPr>
              <a:t>14. CJD Grant Applicant Materials and Requirements</a:t>
            </a:r>
          </a:p>
        </p:txBody>
      </p:sp>
      <p:sp>
        <p:nvSpPr>
          <p:cNvPr id="10" name="Content Placeholder 2"/>
          <p:cNvSpPr txBox="1">
            <a:spLocks/>
          </p:cNvSpPr>
          <p:nvPr/>
        </p:nvSpPr>
        <p:spPr>
          <a:xfrm>
            <a:off x="701498" y="1833582"/>
            <a:ext cx="6457950" cy="1750494"/>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spcAft>
                <a:spcPts val="450"/>
              </a:spcAft>
            </a:pPr>
            <a:endParaRPr lang="en-US" sz="7200" dirty="0"/>
          </a:p>
        </p:txBody>
      </p:sp>
    </p:spTree>
    <p:extLst>
      <p:ext uri="{BB962C8B-B14F-4D97-AF65-F5344CB8AC3E}">
        <p14:creationId xmlns:p14="http://schemas.microsoft.com/office/powerpoint/2010/main" val="12206683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10039</TotalTime>
  <Words>4114</Words>
  <Application>Microsoft Office PowerPoint</Application>
  <PresentationFormat>On-screen Show (16:9)</PresentationFormat>
  <Paragraphs>325</Paragraphs>
  <Slides>41</Slides>
  <Notes>41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Calibri</vt:lpstr>
      <vt:lpstr>Arial</vt:lpstr>
      <vt:lpstr>Calibri Light</vt:lpstr>
      <vt:lpstr>Verdana</vt:lpstr>
      <vt:lpstr>Lucida Sans Unicode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 Quality in the    San Antonio region</dc:title>
  <dc:creator>Nicholas Jones</dc:creator>
  <cp:lastModifiedBy>Marcela Medina</cp:lastModifiedBy>
  <cp:revision>194</cp:revision>
  <cp:lastPrinted>2021-02-11T20:27:21Z</cp:lastPrinted>
  <dcterms:modified xsi:type="dcterms:W3CDTF">2024-02-13T06:55:14Z</dcterms:modified>
</cp:coreProperties>
</file>